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2" r:id="rId2"/>
  </p:sldMasterIdLst>
  <p:notesMasterIdLst>
    <p:notesMasterId r:id="rId36"/>
  </p:notesMasterIdLst>
  <p:sldIdLst>
    <p:sldId id="256" r:id="rId3"/>
    <p:sldId id="258" r:id="rId4"/>
    <p:sldId id="259" r:id="rId5"/>
    <p:sldId id="273" r:id="rId6"/>
    <p:sldId id="263" r:id="rId7"/>
    <p:sldId id="305" r:id="rId8"/>
    <p:sldId id="306" r:id="rId9"/>
    <p:sldId id="261" r:id="rId10"/>
    <p:sldId id="279" r:id="rId11"/>
    <p:sldId id="280" r:id="rId12"/>
    <p:sldId id="281" r:id="rId13"/>
    <p:sldId id="282" r:id="rId14"/>
    <p:sldId id="262" r:id="rId15"/>
    <p:sldId id="285" r:id="rId16"/>
    <p:sldId id="286" r:id="rId17"/>
    <p:sldId id="264" r:id="rId18"/>
    <p:sldId id="265" r:id="rId19"/>
    <p:sldId id="266" r:id="rId20"/>
    <p:sldId id="267" r:id="rId21"/>
    <p:sldId id="268" r:id="rId22"/>
    <p:sldId id="269" r:id="rId23"/>
    <p:sldId id="270" r:id="rId24"/>
    <p:sldId id="271" r:id="rId25"/>
    <p:sldId id="272" r:id="rId26"/>
    <p:sldId id="274" r:id="rId27"/>
    <p:sldId id="278" r:id="rId28"/>
    <p:sldId id="287" r:id="rId29"/>
    <p:sldId id="288" r:id="rId30"/>
    <p:sldId id="289" r:id="rId31"/>
    <p:sldId id="291" r:id="rId32"/>
    <p:sldId id="284" r:id="rId33"/>
    <p:sldId id="292" r:id="rId34"/>
    <p:sldId id="307" r:id="rId35"/>
  </p:sldIdLst>
  <p:sldSz cx="9144000" cy="6858000" type="screen4x3"/>
  <p:notesSz cx="6858000" cy="9144000"/>
  <p:defaultTextStyle>
    <a:defPPr>
      <a:defRPr lang="zh-CN"/>
    </a:defPPr>
    <a:lvl1pPr algn="l" rtl="0" eaLnBrk="0" fontAlgn="base" hangingPunct="0">
      <a:spcBef>
        <a:spcPct val="0"/>
      </a:spcBef>
      <a:spcAft>
        <a:spcPct val="0"/>
      </a:spcAft>
      <a:defRPr sz="1400" b="1" kern="1200">
        <a:solidFill>
          <a:srgbClr val="003366"/>
        </a:solidFill>
        <a:latin typeface="Arial" panose="020B0604020202090204" pitchFamily="34" charset="0"/>
        <a:ea typeface="宋体" panose="02010600030101010101" pitchFamily="2" charset="-122"/>
        <a:cs typeface="+mn-cs"/>
      </a:defRPr>
    </a:lvl1pPr>
    <a:lvl2pPr marL="457200" algn="l" rtl="0" eaLnBrk="0" fontAlgn="base" hangingPunct="0">
      <a:spcBef>
        <a:spcPct val="0"/>
      </a:spcBef>
      <a:spcAft>
        <a:spcPct val="0"/>
      </a:spcAft>
      <a:defRPr sz="1400" b="1" kern="1200">
        <a:solidFill>
          <a:srgbClr val="003366"/>
        </a:solidFill>
        <a:latin typeface="Arial" panose="020B0604020202090204" pitchFamily="34" charset="0"/>
        <a:ea typeface="宋体" panose="02010600030101010101" pitchFamily="2" charset="-122"/>
        <a:cs typeface="+mn-cs"/>
      </a:defRPr>
    </a:lvl2pPr>
    <a:lvl3pPr marL="914400" algn="l" rtl="0" eaLnBrk="0" fontAlgn="base" hangingPunct="0">
      <a:spcBef>
        <a:spcPct val="0"/>
      </a:spcBef>
      <a:spcAft>
        <a:spcPct val="0"/>
      </a:spcAft>
      <a:defRPr sz="1400" b="1" kern="1200">
        <a:solidFill>
          <a:srgbClr val="003366"/>
        </a:solidFill>
        <a:latin typeface="Arial" panose="020B0604020202090204" pitchFamily="34" charset="0"/>
        <a:ea typeface="宋体" panose="02010600030101010101" pitchFamily="2" charset="-122"/>
        <a:cs typeface="+mn-cs"/>
      </a:defRPr>
    </a:lvl3pPr>
    <a:lvl4pPr marL="1371600" algn="l" rtl="0" eaLnBrk="0" fontAlgn="base" hangingPunct="0">
      <a:spcBef>
        <a:spcPct val="0"/>
      </a:spcBef>
      <a:spcAft>
        <a:spcPct val="0"/>
      </a:spcAft>
      <a:defRPr sz="1400" b="1" kern="1200">
        <a:solidFill>
          <a:srgbClr val="003366"/>
        </a:solidFill>
        <a:latin typeface="Arial" panose="020B0604020202090204" pitchFamily="34" charset="0"/>
        <a:ea typeface="宋体" panose="02010600030101010101" pitchFamily="2" charset="-122"/>
        <a:cs typeface="+mn-cs"/>
      </a:defRPr>
    </a:lvl4pPr>
    <a:lvl5pPr marL="1828800" algn="l" rtl="0" eaLnBrk="0" fontAlgn="base" hangingPunct="0">
      <a:spcBef>
        <a:spcPct val="0"/>
      </a:spcBef>
      <a:spcAft>
        <a:spcPct val="0"/>
      </a:spcAft>
      <a:defRPr sz="1400" b="1" kern="1200">
        <a:solidFill>
          <a:srgbClr val="003366"/>
        </a:solidFill>
        <a:latin typeface="Arial" panose="020B0604020202090204" pitchFamily="34" charset="0"/>
        <a:ea typeface="宋体" panose="02010600030101010101" pitchFamily="2" charset="-122"/>
        <a:cs typeface="+mn-cs"/>
      </a:defRPr>
    </a:lvl5pPr>
    <a:lvl6pPr marL="2286000" algn="l" defTabSz="914400" rtl="0" eaLnBrk="1" latinLnBrk="0" hangingPunct="1">
      <a:defRPr sz="1400" b="1" kern="1200">
        <a:solidFill>
          <a:srgbClr val="003366"/>
        </a:solidFill>
        <a:latin typeface="Arial" panose="020B0604020202090204" pitchFamily="34" charset="0"/>
        <a:ea typeface="宋体" panose="02010600030101010101" pitchFamily="2" charset="-122"/>
        <a:cs typeface="+mn-cs"/>
      </a:defRPr>
    </a:lvl6pPr>
    <a:lvl7pPr marL="2743200" algn="l" defTabSz="914400" rtl="0" eaLnBrk="1" latinLnBrk="0" hangingPunct="1">
      <a:defRPr sz="1400" b="1" kern="1200">
        <a:solidFill>
          <a:srgbClr val="003366"/>
        </a:solidFill>
        <a:latin typeface="Arial" panose="020B0604020202090204" pitchFamily="34" charset="0"/>
        <a:ea typeface="宋体" panose="02010600030101010101" pitchFamily="2" charset="-122"/>
        <a:cs typeface="+mn-cs"/>
      </a:defRPr>
    </a:lvl7pPr>
    <a:lvl8pPr marL="3200400" algn="l" defTabSz="914400" rtl="0" eaLnBrk="1" latinLnBrk="0" hangingPunct="1">
      <a:defRPr sz="1400" b="1" kern="1200">
        <a:solidFill>
          <a:srgbClr val="003366"/>
        </a:solidFill>
        <a:latin typeface="Arial" panose="020B0604020202090204" pitchFamily="34" charset="0"/>
        <a:ea typeface="宋体" panose="02010600030101010101" pitchFamily="2" charset="-122"/>
        <a:cs typeface="+mn-cs"/>
      </a:defRPr>
    </a:lvl8pPr>
    <a:lvl9pPr marL="3657600" algn="l" defTabSz="914400" rtl="0" eaLnBrk="1" latinLnBrk="0" hangingPunct="1">
      <a:defRPr sz="1400" b="1" kern="1200">
        <a:solidFill>
          <a:srgbClr val="003366"/>
        </a:solidFill>
        <a:latin typeface="Arial" panose="020B060402020209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5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66"/>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6"/>
  </p:normalViewPr>
  <p:slideViewPr>
    <p:cSldViewPr>
      <p:cViewPr varScale="1">
        <p:scale>
          <a:sx n="81" d="100"/>
          <a:sy n="81" d="100"/>
        </p:scale>
        <p:origin x="1498" y="67"/>
      </p:cViewPr>
      <p:guideLst>
        <p:guide orient="horz" pos="2160"/>
        <p:guide pos="285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eaLnBrk="1" hangingPunct="1">
              <a:lnSpc>
                <a:spcPct val="100000"/>
              </a:lnSpc>
              <a:spcBef>
                <a:spcPct val="0"/>
              </a:spcBef>
              <a:defRPr sz="1200" b="0">
                <a:solidFill>
                  <a:schemeClr val="tx1"/>
                </a:solidFill>
                <a:latin typeface="Arial" panose="020B0604020202090204" pitchFamily="34" charset="0"/>
                <a:ea typeface="宋体" panose="02010600030101010101" pitchFamily="2" charset="-122"/>
                <a:cs typeface="+mn-cs"/>
              </a:defRPr>
            </a:lvl1pPr>
          </a:lstStyle>
          <a:p>
            <a:pPr>
              <a:defRPr/>
            </a:pPr>
            <a:endParaRPr lang="en-US" altLang="zh-CN"/>
          </a:p>
        </p:txBody>
      </p:sp>
      <p:sp>
        <p:nvSpPr>
          <p:cNvPr id="9219"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lnSpc>
                <a:spcPct val="100000"/>
              </a:lnSpc>
              <a:spcBef>
                <a:spcPct val="0"/>
              </a:spcBef>
              <a:defRPr sz="1200" b="0">
                <a:solidFill>
                  <a:schemeClr val="tx1"/>
                </a:solidFill>
                <a:latin typeface="Arial" panose="020B0604020202090204" pitchFamily="34" charset="0"/>
                <a:ea typeface="宋体" panose="02010600030101010101" pitchFamily="2" charset="-122"/>
                <a:cs typeface="+mn-cs"/>
              </a:defRPr>
            </a:lvl1pPr>
          </a:lstStyle>
          <a:p>
            <a:pPr>
              <a:defRPr/>
            </a:pPr>
            <a:endParaRPr lang="en-US" altLang="zh-CN"/>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21"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9222"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eaLnBrk="1" hangingPunct="1">
              <a:lnSpc>
                <a:spcPct val="100000"/>
              </a:lnSpc>
              <a:spcBef>
                <a:spcPct val="0"/>
              </a:spcBef>
              <a:defRPr sz="1200" b="0">
                <a:solidFill>
                  <a:schemeClr val="tx1"/>
                </a:solidFill>
                <a:latin typeface="Arial" panose="020B0604020202090204" pitchFamily="34" charset="0"/>
                <a:ea typeface="宋体" panose="02010600030101010101" pitchFamily="2" charset="-122"/>
                <a:cs typeface="+mn-cs"/>
              </a:defRPr>
            </a:lvl1pPr>
          </a:lstStyle>
          <a:p>
            <a:pPr>
              <a:defRPr/>
            </a:pPr>
            <a:endParaRPr lang="en-US" altLang="zh-CN"/>
          </a:p>
        </p:txBody>
      </p:sp>
      <p:sp>
        <p:nvSpPr>
          <p:cNvPr id="9223"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200" b="0" smtClean="0">
                <a:solidFill>
                  <a:schemeClr val="tx1"/>
                </a:solidFill>
              </a:defRPr>
            </a:lvl1pPr>
          </a:lstStyle>
          <a:p>
            <a:pPr>
              <a:defRPr/>
            </a:pPr>
            <a:fld id="{EF4FE128-AC1A-4D6A-B03A-9BE0D524CAD7}" type="slidenum">
              <a:rPr lang="en-US" altLang="zh-CN"/>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panose="020B0604020202090204" pitchFamily="34" charset="0"/>
        <a:ea typeface="宋体" panose="02010600030101010101" pitchFamily="2" charset="-122"/>
        <a:cs typeface="宋体" charset="0"/>
      </a:defRPr>
    </a:lvl1pPr>
    <a:lvl2pPr marL="457200" algn="l" rtl="0" eaLnBrk="0" fontAlgn="base" hangingPunct="0">
      <a:spcBef>
        <a:spcPct val="30000"/>
      </a:spcBef>
      <a:spcAft>
        <a:spcPct val="0"/>
      </a:spcAft>
      <a:defRPr kumimoji="1" sz="1200" kern="1200">
        <a:solidFill>
          <a:schemeClr val="tx1"/>
        </a:solidFill>
        <a:latin typeface="Arial" panose="020B0604020202090204" pitchFamily="34" charset="0"/>
        <a:ea typeface="宋体" panose="02010600030101010101" pitchFamily="2" charset="-122"/>
        <a:cs typeface="+mn-cs"/>
      </a:defRPr>
    </a:lvl2pPr>
    <a:lvl3pPr marL="914400" algn="l" rtl="0" eaLnBrk="0" fontAlgn="base" hangingPunct="0">
      <a:spcBef>
        <a:spcPct val="30000"/>
      </a:spcBef>
      <a:spcAft>
        <a:spcPct val="0"/>
      </a:spcAft>
      <a:defRPr kumimoji="1" sz="1200" kern="1200">
        <a:solidFill>
          <a:schemeClr val="tx1"/>
        </a:solidFill>
        <a:latin typeface="Arial" panose="020B0604020202090204" pitchFamily="34" charset="0"/>
        <a:ea typeface="宋体" panose="02010600030101010101" pitchFamily="2" charset="-122"/>
        <a:cs typeface="+mn-cs"/>
      </a:defRPr>
    </a:lvl3pPr>
    <a:lvl4pPr marL="1371600" algn="l" rtl="0" eaLnBrk="0" fontAlgn="base" hangingPunct="0">
      <a:spcBef>
        <a:spcPct val="30000"/>
      </a:spcBef>
      <a:spcAft>
        <a:spcPct val="0"/>
      </a:spcAft>
      <a:defRPr kumimoji="1" sz="1200" kern="1200">
        <a:solidFill>
          <a:schemeClr val="tx1"/>
        </a:solidFill>
        <a:latin typeface="Arial" panose="020B0604020202090204" pitchFamily="34" charset="0"/>
        <a:ea typeface="宋体" panose="02010600030101010101" pitchFamily="2" charset="-122"/>
        <a:cs typeface="+mn-cs"/>
      </a:defRPr>
    </a:lvl4pPr>
    <a:lvl5pPr marL="1828800" algn="l" rtl="0" eaLnBrk="0" fontAlgn="base" hangingPunct="0">
      <a:spcBef>
        <a:spcPct val="30000"/>
      </a:spcBef>
      <a:spcAft>
        <a:spcPct val="0"/>
      </a:spcAft>
      <a:defRPr kumimoji="1" sz="1200" kern="1200">
        <a:solidFill>
          <a:schemeClr val="tx1"/>
        </a:solidFill>
        <a:latin typeface="Arial" panose="020B060402020209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A7C3B481-6615-4D24-8C64-0F028FB27C03}" type="slidenum">
              <a:rPr lang="en-US" altLang="zh-CN" sz="1200" b="0">
                <a:solidFill>
                  <a:schemeClr val="tx1"/>
                </a:solidFill>
              </a:rPr>
              <a:t>1</a:t>
            </a:fld>
            <a:endParaRPr lang="en-US" altLang="zh-CN" sz="1200" b="0">
              <a:solidFill>
                <a:schemeClr val="tx1"/>
              </a:solidFill>
            </a:endParaRPr>
          </a:p>
        </p:txBody>
      </p:sp>
      <p:sp>
        <p:nvSpPr>
          <p:cNvPr id="5123" name="Rectangle 2"/>
          <p:cNvSpPr>
            <a:spLocks noGrp="1" noRot="1" noChangeAspect="1" noChangeArrowheads="1" noTextEdit="1"/>
          </p:cNvSpPr>
          <p:nvPr>
            <p:ph type="sldImg"/>
          </p:nvPr>
        </p:nvSpPr>
        <p:spPr/>
      </p:sp>
      <p:sp>
        <p:nvSpPr>
          <p:cNvPr id="5124"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latin typeface="Arial" panose="020B060402020209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TextEdit="1"/>
          </p:cNvSpPr>
          <p:nvPr>
            <p:ph type="sldImg"/>
          </p:nvPr>
        </p:nvSpPr>
        <p:spPr/>
      </p:sp>
      <p:sp>
        <p:nvSpPr>
          <p:cNvPr id="25603"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25604"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3C1342BC-7C68-442C-BE77-796EB83319AF}" type="slidenum">
              <a:rPr lang="en-US" altLang="zh-CN" sz="1200" b="0">
                <a:solidFill>
                  <a:schemeClr val="tx1"/>
                </a:solidFill>
              </a:rPr>
              <a:t>17</a:t>
            </a:fld>
            <a:endParaRPr lang="en-US" altLang="zh-CN" sz="1200" b="0">
              <a:solidFill>
                <a:schemeClr val="tx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p:sp>
      <p:sp>
        <p:nvSpPr>
          <p:cNvPr id="2765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2765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B80253AF-15DE-4FBC-AFF7-FE4D8F8060AE}" type="slidenum">
              <a:rPr lang="en-US" altLang="zh-CN" sz="1200" b="0">
                <a:solidFill>
                  <a:schemeClr val="tx1"/>
                </a:solidFill>
              </a:rPr>
              <a:t>18</a:t>
            </a:fld>
            <a:endParaRPr lang="en-US" altLang="zh-CN" sz="1200" b="0">
              <a:solidFill>
                <a:schemeClr val="tx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TextEdit="1"/>
          </p:cNvSpPr>
          <p:nvPr>
            <p:ph type="sldImg"/>
          </p:nvPr>
        </p:nvSpPr>
        <p:spPr/>
      </p:sp>
      <p:sp>
        <p:nvSpPr>
          <p:cNvPr id="2969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2970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55A08083-7C30-4393-AC31-1B9A30738EA8}" type="slidenum">
              <a:rPr lang="en-US" altLang="zh-CN" sz="1200" b="0">
                <a:solidFill>
                  <a:schemeClr val="tx1"/>
                </a:solidFill>
              </a:rPr>
              <a:t>19</a:t>
            </a:fld>
            <a:endParaRPr lang="en-US" altLang="zh-CN" sz="1200" b="0">
              <a:solidFill>
                <a:schemeClr val="tx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TextEdit="1"/>
          </p:cNvSpPr>
          <p:nvPr>
            <p:ph type="sldImg"/>
          </p:nvPr>
        </p:nvSpPr>
        <p:spPr/>
      </p:sp>
      <p:sp>
        <p:nvSpPr>
          <p:cNvPr id="3174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kumimoji="0" lang="en-US" altLang="zh-CN">
                <a:latin typeface="Arial" panose="020B0604020202090204" pitchFamily="34" charset="0"/>
                <a:ea typeface="宋体" panose="02010600030101010101" pitchFamily="2" charset="-122"/>
              </a:rPr>
              <a:t>console</a:t>
            </a:r>
          </a:p>
        </p:txBody>
      </p:sp>
      <p:sp>
        <p:nvSpPr>
          <p:cNvPr id="31748"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EF1930A0-602B-424D-94D2-AB6014D1BFEC}" type="slidenum">
              <a:rPr lang="en-US" altLang="zh-CN" sz="1200" b="0">
                <a:solidFill>
                  <a:schemeClr val="tx1"/>
                </a:solidFill>
              </a:rPr>
              <a:t>20</a:t>
            </a:fld>
            <a:endParaRPr lang="en-US" altLang="zh-CN" sz="1200" b="0">
              <a:solidFill>
                <a:schemeClr val="tx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p:sp>
      <p:sp>
        <p:nvSpPr>
          <p:cNvPr id="3379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3379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DC5A9D5F-3918-4325-BEA5-BBA76A137D05}" type="slidenum">
              <a:rPr lang="en-US" altLang="zh-CN" sz="1200" b="0">
                <a:solidFill>
                  <a:schemeClr val="tx1"/>
                </a:solidFill>
              </a:rPr>
              <a:t>21</a:t>
            </a:fld>
            <a:endParaRPr lang="en-US" altLang="zh-CN" sz="1200" b="0">
              <a:solidFill>
                <a:schemeClr val="tx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p:sp>
      <p:sp>
        <p:nvSpPr>
          <p:cNvPr id="35843"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35844"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3A9FE458-4416-4A4D-881F-83C3149B1624}" type="slidenum">
              <a:rPr lang="en-US" altLang="zh-CN" sz="1200" b="0">
                <a:solidFill>
                  <a:schemeClr val="tx1"/>
                </a:solidFill>
              </a:rPr>
              <a:t>22</a:t>
            </a:fld>
            <a:endParaRPr lang="en-US" altLang="zh-CN" sz="1200" b="0">
              <a:solidFill>
                <a:schemeClr val="tx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TextEdit="1"/>
          </p:cNvSpPr>
          <p:nvPr>
            <p:ph type="sldImg"/>
          </p:nvPr>
        </p:nvSpPr>
        <p:spPr/>
      </p:sp>
      <p:sp>
        <p:nvSpPr>
          <p:cNvPr id="378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378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8C76F064-06FF-47CE-B721-B5BD0704C0F5}" type="slidenum">
              <a:rPr lang="en-US" altLang="zh-CN" sz="1200" b="0">
                <a:solidFill>
                  <a:schemeClr val="tx1"/>
                </a:solidFill>
              </a:rPr>
              <a:t>23</a:t>
            </a:fld>
            <a:endParaRPr lang="en-US" altLang="zh-CN" sz="1200" b="0">
              <a:solidFill>
                <a:schemeClr val="tx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TextEdit="1"/>
          </p:cNvSpPr>
          <p:nvPr>
            <p:ph type="sldImg"/>
          </p:nvPr>
        </p:nvSpPr>
        <p:spPr/>
      </p:sp>
      <p:sp>
        <p:nvSpPr>
          <p:cNvPr id="3993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3994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26BE4180-74DD-4A0F-87B6-BCEC14007A76}" type="slidenum">
              <a:rPr lang="en-US" altLang="zh-CN" sz="1200" b="0">
                <a:solidFill>
                  <a:schemeClr val="tx1"/>
                </a:solidFill>
              </a:rPr>
              <a:t>24</a:t>
            </a:fld>
            <a:endParaRPr lang="en-US" altLang="zh-CN" sz="1200" b="0">
              <a:solidFill>
                <a:schemeClr val="tx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p:sp>
      <p:sp>
        <p:nvSpPr>
          <p:cNvPr id="4198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41988"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51E2708E-15C4-4CB2-9B88-0008F8E29D5E}" type="slidenum">
              <a:rPr lang="en-US" altLang="zh-CN" sz="1200" b="0">
                <a:solidFill>
                  <a:schemeClr val="tx1"/>
                </a:solidFill>
              </a:rPr>
              <a:t>25</a:t>
            </a:fld>
            <a:endParaRPr lang="en-US" altLang="zh-CN" sz="1200" b="0">
              <a:solidFill>
                <a:schemeClr val="tx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EF4FE128-AC1A-4D6A-B03A-9BE0D524CAD7}" type="slidenum">
              <a:rPr lang="en-US" altLang="zh-CN" smtClean="0"/>
              <a:t>31</a:t>
            </a:fld>
            <a:endParaRPr lang="en-US" altLang="zh-CN"/>
          </a:p>
        </p:txBody>
      </p:sp>
    </p:spTree>
    <p:extLst>
      <p:ext uri="{BB962C8B-B14F-4D97-AF65-F5344CB8AC3E}">
        <p14:creationId xmlns:p14="http://schemas.microsoft.com/office/powerpoint/2010/main" val="461478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p:sp>
      <p:sp>
        <p:nvSpPr>
          <p:cNvPr id="717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717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ADE08526-5DCB-420F-9C9F-CB886A4777D3}" type="slidenum">
              <a:rPr lang="en-US" altLang="zh-CN" sz="1200" b="0">
                <a:solidFill>
                  <a:schemeClr val="tx1"/>
                </a:solidFill>
              </a:rPr>
              <a:t>2</a:t>
            </a:fld>
            <a:endParaRPr lang="en-US" altLang="zh-CN" sz="1200" b="0">
              <a:solidFill>
                <a:schemeClr val="tx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p:sp>
      <p:sp>
        <p:nvSpPr>
          <p:cNvPr id="92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92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7C75D56D-6211-472B-9B1D-A39F0D4947D8}" type="slidenum">
              <a:rPr lang="en-US" altLang="zh-CN" sz="1200" b="0">
                <a:solidFill>
                  <a:schemeClr val="tx1"/>
                </a:solidFill>
              </a:rPr>
              <a:t>3</a:t>
            </a:fld>
            <a:endParaRPr lang="en-US" altLang="zh-CN" sz="1200" b="0">
              <a:solidFill>
                <a:schemeClr val="tx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TextEdit="1"/>
          </p:cNvSpPr>
          <p:nvPr>
            <p:ph type="sldImg"/>
          </p:nvPr>
        </p:nvSpPr>
        <p:spPr/>
      </p:sp>
      <p:sp>
        <p:nvSpPr>
          <p:cNvPr id="1126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11268"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53ADC9A3-5094-4842-BAFE-061720A1DB1F}" type="slidenum">
              <a:rPr lang="en-US" altLang="zh-CN" sz="1200" b="0">
                <a:solidFill>
                  <a:schemeClr val="tx1"/>
                </a:solidFill>
              </a:rPr>
              <a:t>4</a:t>
            </a:fld>
            <a:endParaRPr lang="en-US" altLang="zh-CN" sz="1200" b="0">
              <a:solidFill>
                <a:schemeClr val="tx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p:cNvSpPr>
            <a:spLocks noGrp="1" noRot="1" noChangeAspect="1" noTextEdit="1"/>
          </p:cNvSpPr>
          <p:nvPr>
            <p:ph type="sldImg"/>
          </p:nvPr>
        </p:nvSpPr>
        <p:spPr/>
      </p:sp>
      <p:sp>
        <p:nvSpPr>
          <p:cNvPr id="1741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1741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4EBDB33E-C3FF-40F8-81BB-5BEC97198B7A}" type="slidenum">
              <a:rPr lang="en-US" altLang="zh-CN" sz="1200" b="0">
                <a:solidFill>
                  <a:schemeClr val="tx1"/>
                </a:solidFill>
              </a:rPr>
              <a:t>5</a:t>
            </a:fld>
            <a:endParaRPr lang="en-US" altLang="zh-CN" sz="1200" b="0">
              <a:solidFill>
                <a:schemeClr val="tx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p:sp>
      <p:sp>
        <p:nvSpPr>
          <p:cNvPr id="1945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1946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CB104430-7358-46B9-BDB7-4F5BAB76690C}" type="slidenum">
              <a:rPr lang="en-US" altLang="zh-CN" sz="1200" b="0">
                <a:solidFill>
                  <a:schemeClr val="tx1"/>
                </a:solidFill>
              </a:rPr>
              <a:t>8</a:t>
            </a:fld>
            <a:endParaRPr lang="en-US" altLang="zh-CN" sz="1200" b="0">
              <a:solidFill>
                <a:schemeClr val="tx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p:sp>
      <p:sp>
        <p:nvSpPr>
          <p:cNvPr id="2150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21508"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104087D0-2424-470B-841B-965596696B6E}" type="slidenum">
              <a:rPr lang="en-US" altLang="zh-CN" sz="1200" b="0">
                <a:solidFill>
                  <a:schemeClr val="tx1"/>
                </a:solidFill>
              </a:rPr>
              <a:t>13</a:t>
            </a:fld>
            <a:endParaRPr lang="en-US" altLang="zh-CN" sz="1200" b="0">
              <a:solidFill>
                <a:schemeClr val="tx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arguments </a:t>
            </a:r>
            <a:r>
              <a:rPr lang="zh-CN" altLang="en-US"/>
              <a:t>参数</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TextEdit="1"/>
          </p:cNvSpPr>
          <p:nvPr>
            <p:ph type="sldImg"/>
          </p:nvPr>
        </p:nvSpPr>
        <p:spPr/>
      </p:sp>
      <p:sp>
        <p:nvSpPr>
          <p:cNvPr id="2355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0" lang="zh-CN" altLang="en-US">
              <a:latin typeface="Arial" panose="020B0604020202090204" pitchFamily="34" charset="0"/>
              <a:ea typeface="宋体" panose="02010600030101010101" pitchFamily="2" charset="-122"/>
            </a:endParaRPr>
          </a:p>
        </p:txBody>
      </p:sp>
      <p:sp>
        <p:nvSpPr>
          <p:cNvPr id="23556"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eaLnBrk="0" fontAlgn="base" hangingPunct="0">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fld id="{1E7E15B4-8D72-4631-BC67-AED477FEBC25}" type="slidenum">
              <a:rPr lang="en-US" altLang="zh-CN" sz="1200" b="0">
                <a:solidFill>
                  <a:schemeClr val="tx1"/>
                </a:solidFill>
              </a:rPr>
              <a:t>16</a:t>
            </a:fld>
            <a:endParaRPr lang="en-US" altLang="zh-CN" sz="1200" b="0">
              <a:solidFill>
                <a:schemeClr val="tx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7"/>
          <p:cNvSpPr>
            <a:spLocks noChangeArrowheads="1"/>
          </p:cNvSpPr>
          <p:nvPr userDrawn="1"/>
        </p:nvSpPr>
        <p:spPr bwMode="auto">
          <a:xfrm>
            <a:off x="684213" y="2128838"/>
            <a:ext cx="7769225" cy="1471612"/>
          </a:xfrm>
          <a:prstGeom prst="rect">
            <a:avLst/>
          </a:prstGeom>
          <a:solidFill>
            <a:srgbClr val="003366"/>
          </a:solidFill>
          <a:ln>
            <a:noFill/>
          </a:ln>
          <a:effectLst>
            <a:outerShdw dist="107763" dir="2700000" algn="ctr" rotWithShape="0">
              <a:srgbClr val="808080">
                <a:alpha val="50000"/>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pPr algn="ctr" eaLnBrk="1" hangingPunct="1">
              <a:defRPr/>
            </a:pPr>
            <a:endParaRPr lang="zh-CN" altLang="en-US" sz="3200">
              <a:solidFill>
                <a:schemeClr val="bg1"/>
              </a:solidFill>
              <a:latin typeface="宋体" panose="02010600030101010101" pitchFamily="2" charset="-122"/>
            </a:endParaRPr>
          </a:p>
        </p:txBody>
      </p:sp>
      <p:sp>
        <p:nvSpPr>
          <p:cNvPr id="5" name="Rectangle 8"/>
          <p:cNvSpPr>
            <a:spLocks noChangeArrowheads="1"/>
          </p:cNvSpPr>
          <p:nvPr userDrawn="1"/>
        </p:nvSpPr>
        <p:spPr bwMode="auto">
          <a:xfrm>
            <a:off x="1371600" y="3886200"/>
            <a:ext cx="6400800" cy="1981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pPr algn="ctr" eaLnBrk="1" hangingPunct="1">
              <a:spcBef>
                <a:spcPct val="20000"/>
              </a:spcBef>
              <a:buFont typeface="Wingdings" panose="05000000000000000000" pitchFamily="2" charset="2"/>
              <a:buNone/>
              <a:defRPr/>
            </a:pPr>
            <a:endParaRPr lang="zh-CN" altLang="en-US" sz="1600"/>
          </a:p>
        </p:txBody>
      </p:sp>
      <p:sp>
        <p:nvSpPr>
          <p:cNvPr id="6" name="Rectangle 9"/>
          <p:cNvSpPr>
            <a:spLocks noChangeArrowheads="1"/>
          </p:cNvSpPr>
          <p:nvPr userDrawn="1"/>
        </p:nvSpPr>
        <p:spPr bwMode="auto">
          <a:xfrm>
            <a:off x="0" y="0"/>
            <a:ext cx="9144000" cy="914400"/>
          </a:xfrm>
          <a:prstGeom prst="rect">
            <a:avLst/>
          </a:prstGeom>
          <a:solidFill>
            <a:srgbClr val="003366"/>
          </a:solidFill>
          <a:ln w="9525">
            <a:solidFill>
              <a:schemeClr val="tx1"/>
            </a:solidFill>
            <a:miter lim="800000"/>
          </a:ln>
        </p:spPr>
        <p:txBody>
          <a:bodyPr wrap="none" anchor="ct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pPr algn="ctr" eaLnBrk="1" hangingPunct="1">
              <a:lnSpc>
                <a:spcPct val="125000"/>
              </a:lnSpc>
              <a:spcBef>
                <a:spcPct val="50000"/>
              </a:spcBef>
              <a:defRPr/>
            </a:pPr>
            <a:endParaRPr lang="zh-CN" altLang="en-US"/>
          </a:p>
        </p:txBody>
      </p:sp>
      <p:sp>
        <p:nvSpPr>
          <p:cNvPr id="7" name="Line 10"/>
          <p:cNvSpPr>
            <a:spLocks noChangeShapeType="1"/>
          </p:cNvSpPr>
          <p:nvPr userDrawn="1"/>
        </p:nvSpPr>
        <p:spPr bwMode="auto">
          <a:xfrm>
            <a:off x="0" y="6286500"/>
            <a:ext cx="9144000" cy="0"/>
          </a:xfrm>
          <a:prstGeom prst="line">
            <a:avLst/>
          </a:prstGeom>
          <a:noFill/>
          <a:ln w="38100">
            <a:solidFill>
              <a:srgbClr val="003366"/>
            </a:solidFill>
            <a:round/>
          </a:ln>
          <a:extLst>
            <a:ext uri="{909E8E84-426E-40DD-AFC4-6F175D3DCCD1}">
              <a14:hiddenFill xmlns:a14="http://schemas.microsoft.com/office/drawing/2010/main">
                <a:noFill/>
              </a14:hiddenFill>
            </a:ext>
          </a:extLst>
        </p:spPr>
        <p:txBody>
          <a:bodyPr/>
          <a:lstStyle/>
          <a:p>
            <a:endParaRPr lang="zh-CN" altLang="en-US"/>
          </a:p>
        </p:txBody>
      </p:sp>
      <p:pic>
        <p:nvPicPr>
          <p:cNvPr id="8" name="Picture 17" descr="dut_logo_new"/>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610600" y="6337300"/>
            <a:ext cx="533400"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85800" y="2130425"/>
            <a:ext cx="7772400" cy="1470025"/>
          </a:xfrm>
        </p:spPr>
        <p:txBody>
          <a:bodyPr/>
          <a:lstStyle>
            <a:lvl1pPr>
              <a:defRPr/>
            </a:lvl1pPr>
          </a:lstStyle>
          <a:p>
            <a:r>
              <a:rPr lang="en-US" altLang="zh-CN"/>
              <a:t>Click to edit Master title style</a:t>
            </a:r>
          </a:p>
        </p:txBody>
      </p:sp>
      <p:sp>
        <p:nvSpPr>
          <p:cNvPr id="4099" name="Rectangle 3"/>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sz="1600"/>
            </a:lvl1pPr>
          </a:lstStyle>
          <a:p>
            <a:r>
              <a:rPr lang="en-US" altLang="zh-CN"/>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76200"/>
            <a:ext cx="2190750" cy="6096000"/>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228600" y="76200"/>
            <a:ext cx="6419850" cy="6096000"/>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
            <a:ext cx="8763000" cy="685800"/>
          </a:xfrm>
        </p:spPr>
        <p:txBody>
          <a:bodyPr/>
          <a:lstStyle/>
          <a:p>
            <a:r>
              <a:rPr lang="en-US" altLang="zh-CN"/>
              <a:t>Click to edit Master title style</a:t>
            </a:r>
            <a:endParaRPr lang="zh-CN" altLang="en-US"/>
          </a:p>
        </p:txBody>
      </p:sp>
      <p:sp>
        <p:nvSpPr>
          <p:cNvPr id="3" name="Text Placeholder 2"/>
          <p:cNvSpPr>
            <a:spLocks noGrp="1"/>
          </p:cNvSpPr>
          <p:nvPr>
            <p:ph type="body" sz="half" idx="1"/>
          </p:nvPr>
        </p:nvSpPr>
        <p:spPr>
          <a:xfrm>
            <a:off x="1676400" y="1066800"/>
            <a:ext cx="3581400" cy="510540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quarter" idx="2"/>
          </p:nvPr>
        </p:nvSpPr>
        <p:spPr>
          <a:xfrm>
            <a:off x="5410200" y="1066800"/>
            <a:ext cx="3581400" cy="247650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Content Placeholder 4"/>
          <p:cNvSpPr>
            <a:spLocks noGrp="1"/>
          </p:cNvSpPr>
          <p:nvPr>
            <p:ph sz="quarter" idx="3"/>
          </p:nvPr>
        </p:nvSpPr>
        <p:spPr>
          <a:xfrm>
            <a:off x="5410200" y="3695700"/>
            <a:ext cx="3581400" cy="247650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
            <a:ext cx="8763000" cy="685800"/>
          </a:xfrm>
        </p:spPr>
        <p:txBody>
          <a:bodyPr/>
          <a:lstStyle/>
          <a:p>
            <a:r>
              <a:rPr lang="en-US" altLang="zh-CN"/>
              <a:t>Click to edit Master title style</a:t>
            </a:r>
            <a:endParaRPr lang="zh-CN" altLang="en-US"/>
          </a:p>
        </p:txBody>
      </p:sp>
      <p:sp>
        <p:nvSpPr>
          <p:cNvPr id="3" name="Text Placeholder 2"/>
          <p:cNvSpPr>
            <a:spLocks noGrp="1"/>
          </p:cNvSpPr>
          <p:nvPr>
            <p:ph type="body" sz="half" idx="1"/>
          </p:nvPr>
        </p:nvSpPr>
        <p:spPr>
          <a:xfrm>
            <a:off x="1676400" y="1066800"/>
            <a:ext cx="3581400" cy="510540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410200" y="1066800"/>
            <a:ext cx="3581400" cy="510540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9" name="Group 18"/>
          <p:cNvGrpSpPr/>
          <p:nvPr/>
        </p:nvGrpSpPr>
        <p:grpSpPr>
          <a:xfrm>
            <a:off x="409575" y="-4763"/>
            <a:ext cx="3761184"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196301" y="1380069"/>
            <a:ext cx="6430967" cy="2616199"/>
          </a:xfrm>
        </p:spPr>
        <p:txBody>
          <a:bodyPr anchor="b">
            <a:normAutofit/>
          </a:bodyPr>
          <a:lstStyle>
            <a:lvl1pPr algn="r">
              <a:defRPr sz="4500">
                <a:effectLst/>
              </a:defRPr>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3386533" y="3996267"/>
            <a:ext cx="5240734" cy="1388534"/>
          </a:xfrm>
        </p:spPr>
        <p:txBody>
          <a:bodyPr anchor="t">
            <a:normAutofit/>
          </a:bodyPr>
          <a:lstStyle>
            <a:lvl1pPr marL="0" indent="0" algn="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a:xfrm>
            <a:off x="3999309" y="5883276"/>
            <a:ext cx="3243033"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nchor="ct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13893" y="5867132"/>
            <a:ext cx="413375" cy="365125"/>
          </a:xfrm>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929210" y="2666999"/>
            <a:ext cx="6698060" cy="2110382"/>
          </a:xfrm>
        </p:spPr>
        <p:txBody>
          <a:bodyPr anchor="b"/>
          <a:lstStyle>
            <a:lvl1pPr algn="r">
              <a:defRPr sz="3000" b="0" cap="none"/>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929209" y="4777381"/>
            <a:ext cx="6698061" cy="8604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113234" y="685801"/>
            <a:ext cx="7514035" cy="1752599"/>
          </a:xfrm>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1113235" y="2667000"/>
            <a:ext cx="3671291" cy="312420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955975" y="2667000"/>
            <a:ext cx="3671292" cy="312420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t>9/28/2020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329134" y="2658533"/>
            <a:ext cx="3455391" cy="576262"/>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hasCustomPrompt="1"/>
          </p:nvPr>
        </p:nvSpPr>
        <p:spPr>
          <a:xfrm>
            <a:off x="1113233" y="3335337"/>
            <a:ext cx="3671292" cy="2455862"/>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5160366" y="2667000"/>
            <a:ext cx="3466903" cy="576262"/>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hasCustomPrompt="1"/>
          </p:nvPr>
        </p:nvSpPr>
        <p:spPr>
          <a:xfrm>
            <a:off x="4955975" y="3335337"/>
            <a:ext cx="3671292" cy="2455862"/>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t>9/28/2020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t>9/28/2020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503050405090304" pitchFamily="18" charset="0"/>
                <a:ea typeface="楷体" pitchFamily="49" charset="-122"/>
                <a:cs typeface="Times New Roman" panose="02020503050405090304" pitchFamily="18" charset="0"/>
              </a:defRPr>
            </a:lvl1pPr>
          </a:lstStyle>
          <a:p>
            <a:r>
              <a:rPr lang="en-US" altLang="zh-CN" dirty="0"/>
              <a:t>Click to edit Master title style</a:t>
            </a:r>
            <a:endParaRPr lang="zh-CN" altLang="en-US" dirty="0"/>
          </a:p>
        </p:txBody>
      </p:sp>
      <p:sp>
        <p:nvSpPr>
          <p:cNvPr id="3" name="Content Placeholder 2"/>
          <p:cNvSpPr>
            <a:spLocks noGrp="1"/>
          </p:cNvSpPr>
          <p:nvPr>
            <p:ph idx="1"/>
          </p:nvPr>
        </p:nvSpPr>
        <p:spPr/>
        <p:txBody>
          <a:bodyPr/>
          <a:lstStyle>
            <a:lvl1pPr>
              <a:defRPr>
                <a:latin typeface="Times New Roman" panose="02020503050405090304" pitchFamily="18" charset="0"/>
                <a:cs typeface="Times New Roman" panose="02020503050405090304" pitchFamily="18" charset="0"/>
              </a:defRPr>
            </a:lvl1pPr>
            <a:lvl2pPr>
              <a:defRPr>
                <a:latin typeface="Times New Roman" panose="02020503050405090304" pitchFamily="18" charset="0"/>
                <a:cs typeface="Times New Roman" panose="02020503050405090304" pitchFamily="18" charset="0"/>
              </a:defRPr>
            </a:lvl2pPr>
            <a:lvl3pPr>
              <a:defRPr>
                <a:latin typeface="Times New Roman" panose="02020503050405090304" pitchFamily="18" charset="0"/>
                <a:cs typeface="Times New Roman" panose="02020503050405090304" pitchFamily="18" charset="0"/>
              </a:defRPr>
            </a:lvl3pPr>
            <a:lvl4pPr>
              <a:defRPr>
                <a:latin typeface="Times New Roman" panose="02020503050405090304" pitchFamily="18" charset="0"/>
                <a:cs typeface="Times New Roman" panose="02020503050405090304" pitchFamily="18" charset="0"/>
              </a:defRPr>
            </a:lvl4pPr>
            <a:lvl5pPr>
              <a:defRPr>
                <a:latin typeface="Times New Roman" panose="02020503050405090304" pitchFamily="18" charset="0"/>
                <a:cs typeface="Times New Roman" panose="02020503050405090304" pitchFamily="18" charset="0"/>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t>9/28/2020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13234" y="1600200"/>
            <a:ext cx="2661841" cy="1371600"/>
          </a:xfrm>
        </p:spPr>
        <p:txBody>
          <a:bodyPr anchor="b">
            <a:normAutofit/>
          </a:bodyPr>
          <a:lstStyle>
            <a:lvl1pPr algn="ctr">
              <a:defRPr sz="1800" b="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946525" y="685800"/>
            <a:ext cx="4680743" cy="5105401"/>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1113234" y="2971800"/>
            <a:ext cx="2661841" cy="18288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t>9/28/2020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12043" y="1752599"/>
            <a:ext cx="4069619" cy="1371600"/>
          </a:xfrm>
        </p:spPr>
        <p:txBody>
          <a:bodyPr anchor="b">
            <a:normAutofit/>
          </a:bodyPr>
          <a:lstStyle>
            <a:lvl1pPr algn="ctr">
              <a:defRPr sz="21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5696011" y="914400"/>
            <a:ext cx="246073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1112043" y="3124199"/>
            <a:ext cx="4069619" cy="1828800"/>
          </a:xfrm>
        </p:spPr>
        <p:txBody>
          <a:bodyPr>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t>9/28/2020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13234" y="4732865"/>
            <a:ext cx="7514033" cy="566738"/>
          </a:xfrm>
        </p:spPr>
        <p:txBody>
          <a:bodyPr anchor="b">
            <a:normAutofit/>
          </a:bodyPr>
          <a:lstStyle>
            <a:lvl1pPr algn="ctr">
              <a:defRPr sz="18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789509" y="932112"/>
            <a:ext cx="6169458"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1113234" y="5299603"/>
            <a:ext cx="7514033" cy="493712"/>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t>9/28/2020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13235" y="685800"/>
            <a:ext cx="7514033" cy="3048000"/>
          </a:xfrm>
        </p:spPr>
        <p:txBody>
          <a:bodyPr anchor="ctr">
            <a:normAutofit/>
          </a:bodyPr>
          <a:lstStyle>
            <a:lvl1pPr algn="ctr">
              <a:defRPr sz="2400" b="0" cap="none"/>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113234" y="4343400"/>
            <a:ext cx="7514035" cy="144780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1198959" y="863023"/>
            <a:ext cx="457200" cy="5847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819399"/>
            <a:ext cx="457200" cy="5847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685801"/>
            <a:ext cx="6742509" cy="2743199"/>
          </a:xfrm>
        </p:spPr>
        <p:txBody>
          <a:bodyPr anchor="ctr">
            <a:normAutofit/>
          </a:bodyPr>
          <a:lstStyle>
            <a:lvl1pPr algn="ctr">
              <a:defRPr sz="24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hasCustomPrompt="1"/>
          </p:nvPr>
        </p:nvSpPr>
        <p:spPr>
          <a:xfrm>
            <a:off x="1827609" y="3428999"/>
            <a:ext cx="6399611" cy="381000"/>
          </a:xfrm>
        </p:spPr>
        <p:txBody>
          <a:bodyPr anchor="ctr">
            <a:normAutofit/>
          </a:bodyPr>
          <a:lstStyle>
            <a:lvl1pPr marL="0" indent="0">
              <a:buFontTx/>
              <a:buNone/>
              <a:defRPr sz="135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zh-CN" altLang="en-US"/>
              <a:t>编辑母版文本样式</a:t>
            </a:r>
          </a:p>
        </p:txBody>
      </p:sp>
      <p:sp>
        <p:nvSpPr>
          <p:cNvPr id="3" name="Text Placeholder 2"/>
          <p:cNvSpPr>
            <a:spLocks noGrp="1"/>
          </p:cNvSpPr>
          <p:nvPr>
            <p:ph type="body" idx="1" hasCustomPrompt="1"/>
          </p:nvPr>
        </p:nvSpPr>
        <p:spPr>
          <a:xfrm>
            <a:off x="1113234" y="4343400"/>
            <a:ext cx="7514033" cy="144780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13235" y="3308581"/>
            <a:ext cx="7514032" cy="1468800"/>
          </a:xfrm>
        </p:spPr>
        <p:txBody>
          <a:bodyPr anchor="b">
            <a:normAutofit/>
          </a:bodyPr>
          <a:lstStyle>
            <a:lvl1pPr algn="r">
              <a:defRPr sz="2400" b="0" cap="none"/>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1113234" y="4777381"/>
            <a:ext cx="7514033" cy="8604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1198959" y="863023"/>
            <a:ext cx="457200" cy="5847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819399"/>
            <a:ext cx="457200" cy="5847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685801"/>
            <a:ext cx="6742509" cy="2743199"/>
          </a:xfrm>
        </p:spPr>
        <p:txBody>
          <a:bodyPr anchor="ctr">
            <a:normAutofit/>
          </a:bodyPr>
          <a:lstStyle>
            <a:lvl1pPr algn="ctr">
              <a:defRPr sz="24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hasCustomPrompt="1"/>
          </p:nvPr>
        </p:nvSpPr>
        <p:spPr>
          <a:xfrm>
            <a:off x="1113235" y="3886200"/>
            <a:ext cx="7514033" cy="889000"/>
          </a:xfrm>
        </p:spPr>
        <p:txBody>
          <a:bodyPr vert="horz" lIns="91440" tIns="45720" rIns="91440" bIns="45720" rtlCol="0" anchor="b">
            <a:normAutofit/>
          </a:bodyPr>
          <a:lstStyle>
            <a:lvl1pPr algn="r">
              <a:buNone/>
              <a:defRPr lang="en-US" sz="1800" b="0" cap="none" dirty="0">
                <a:ln w="3175" cmpd="sng">
                  <a:noFill/>
                </a:ln>
                <a:solidFill>
                  <a:schemeClr val="tx1"/>
                </a:solidFill>
                <a:effectLst/>
              </a:defRPr>
            </a:lvl1pPr>
          </a:lstStyle>
          <a:p>
            <a:pPr marL="0" lvl="0">
              <a:spcBef>
                <a:spcPct val="0"/>
              </a:spcBef>
              <a:buNone/>
            </a:pPr>
            <a:r>
              <a:rPr lang="zh-CN" altLang="en-US"/>
              <a:t>编辑母版文本样式</a:t>
            </a:r>
          </a:p>
        </p:txBody>
      </p:sp>
      <p:sp>
        <p:nvSpPr>
          <p:cNvPr id="3" name="Text Placeholder 2"/>
          <p:cNvSpPr>
            <a:spLocks noGrp="1"/>
          </p:cNvSpPr>
          <p:nvPr>
            <p:ph type="body" idx="1" hasCustomPrompt="1"/>
          </p:nvPr>
        </p:nvSpPr>
        <p:spPr>
          <a:xfrm>
            <a:off x="1113234" y="4775200"/>
            <a:ext cx="7514033" cy="1016000"/>
          </a:xfrm>
        </p:spPr>
        <p:txBody>
          <a:bodyPr anchor="t">
            <a:norm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13235" y="685801"/>
            <a:ext cx="7514034" cy="2727325"/>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hasCustomPrompt="1"/>
          </p:nvPr>
        </p:nvSpPr>
        <p:spPr>
          <a:xfrm>
            <a:off x="1113234" y="3505200"/>
            <a:ext cx="7514035" cy="83820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zh-CN" altLang="en-US"/>
              <a:t>编辑母版文本样式</a:t>
            </a:r>
          </a:p>
        </p:txBody>
      </p:sp>
      <p:sp>
        <p:nvSpPr>
          <p:cNvPr id="3" name="Text Placeholder 2"/>
          <p:cNvSpPr>
            <a:spLocks noGrp="1"/>
          </p:cNvSpPr>
          <p:nvPr>
            <p:ph type="body" idx="1" hasCustomPrompt="1"/>
          </p:nvPr>
        </p:nvSpPr>
        <p:spPr>
          <a:xfrm>
            <a:off x="1113234" y="4343400"/>
            <a:ext cx="7514035" cy="14478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9492" y="685800"/>
            <a:ext cx="1327777" cy="51054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1113234" y="685800"/>
            <a:ext cx="6014807" cy="5105400"/>
          </a:xfrm>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9/28/2020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Click to edit Master title style</a:t>
            </a:r>
            <a:endParaRPr lang="zh-CN" altLang="en-US" dirty="0"/>
          </a:p>
        </p:txBody>
      </p:sp>
      <p:sp>
        <p:nvSpPr>
          <p:cNvPr id="3" name="Content Placeholder 2"/>
          <p:cNvSpPr>
            <a:spLocks noGrp="1"/>
          </p:cNvSpPr>
          <p:nvPr>
            <p:ph sz="half" idx="1"/>
          </p:nvPr>
        </p:nvSpPr>
        <p:spPr>
          <a:xfrm>
            <a:off x="1676400" y="1066800"/>
            <a:ext cx="35814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410200" y="1066800"/>
            <a:ext cx="35814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7"/>
          <p:cNvSpPr>
            <a:spLocks noChangeArrowheads="1"/>
          </p:cNvSpPr>
          <p:nvPr/>
        </p:nvSpPr>
        <p:spPr bwMode="auto">
          <a:xfrm>
            <a:off x="0" y="0"/>
            <a:ext cx="9144000" cy="838200"/>
          </a:xfrm>
          <a:prstGeom prst="rect">
            <a:avLst/>
          </a:prstGeom>
          <a:solidFill>
            <a:srgbClr val="003366"/>
          </a:solidFill>
          <a:ln w="9525">
            <a:solidFill>
              <a:schemeClr val="tx1"/>
            </a:solidFill>
            <a:miter lim="800000"/>
          </a:ln>
        </p:spPr>
        <p:txBody>
          <a:bodyPr wrap="none" anchor="ctr"/>
          <a:lstStyle>
            <a:lvl1pPr>
              <a:defRPr sz="1400" b="1">
                <a:solidFill>
                  <a:srgbClr val="003366"/>
                </a:solidFill>
                <a:latin typeface="Arial" panose="020B0604020202090204" pitchFamily="34" charset="0"/>
                <a:ea typeface="宋体" panose="02010600030101010101" pitchFamily="2" charset="-122"/>
              </a:defRPr>
            </a:lvl1pPr>
            <a:lvl2pPr marL="742950" indent="-285750">
              <a:defRPr sz="1400" b="1">
                <a:solidFill>
                  <a:srgbClr val="003366"/>
                </a:solidFill>
                <a:latin typeface="Arial" panose="020B0604020202090204" pitchFamily="34" charset="0"/>
                <a:ea typeface="宋体" panose="02010600030101010101" pitchFamily="2" charset="-122"/>
              </a:defRPr>
            </a:lvl2pPr>
            <a:lvl3pPr marL="1143000" indent="-228600">
              <a:defRPr sz="1400" b="1">
                <a:solidFill>
                  <a:srgbClr val="003366"/>
                </a:solidFill>
                <a:latin typeface="Arial" panose="020B0604020202090204" pitchFamily="34" charset="0"/>
                <a:ea typeface="宋体" panose="02010600030101010101" pitchFamily="2" charset="-122"/>
              </a:defRPr>
            </a:lvl3pPr>
            <a:lvl4pPr marL="1600200" indent="-228600">
              <a:defRPr sz="1400" b="1">
                <a:solidFill>
                  <a:srgbClr val="003366"/>
                </a:solidFill>
                <a:latin typeface="Arial" panose="020B0604020202090204" pitchFamily="34" charset="0"/>
                <a:ea typeface="宋体" panose="02010600030101010101" pitchFamily="2" charset="-122"/>
              </a:defRPr>
            </a:lvl4pPr>
            <a:lvl5pPr marL="2057400" indent="-228600">
              <a:defRPr sz="1400" b="1">
                <a:solidFill>
                  <a:srgbClr val="003366"/>
                </a:solidFill>
                <a:latin typeface="Arial" panose="020B0604020202090204" pitchFamily="34" charset="0"/>
                <a:ea typeface="宋体" panose="02010600030101010101" pitchFamily="2" charset="-122"/>
              </a:defRPr>
            </a:lvl5pPr>
            <a:lvl6pPr marL="25146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6pPr>
            <a:lvl7pPr marL="29718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7pPr>
            <a:lvl8pPr marL="34290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8pPr>
            <a:lvl9pPr marL="3886200" indent="-228600" fontAlgn="base">
              <a:spcBef>
                <a:spcPct val="0"/>
              </a:spcBef>
              <a:spcAft>
                <a:spcPct val="0"/>
              </a:spcAft>
              <a:defRPr sz="1400" b="1">
                <a:solidFill>
                  <a:srgbClr val="003366"/>
                </a:solidFill>
                <a:latin typeface="Arial" panose="020B0604020202090204" pitchFamily="34" charset="0"/>
                <a:ea typeface="宋体" panose="02010600030101010101" pitchFamily="2" charset="-122"/>
              </a:defRPr>
            </a:lvl9pPr>
          </a:lstStyle>
          <a:p>
            <a:pPr algn="ctr" eaLnBrk="1" hangingPunct="1">
              <a:lnSpc>
                <a:spcPct val="125000"/>
              </a:lnSpc>
              <a:spcBef>
                <a:spcPct val="50000"/>
              </a:spcBef>
              <a:defRPr/>
            </a:pPr>
            <a:endParaRPr lang="zh-CN" altLang="en-US"/>
          </a:p>
        </p:txBody>
      </p:sp>
      <p:sp>
        <p:nvSpPr>
          <p:cNvPr id="1027" name="Rectangle 2"/>
          <p:cNvSpPr>
            <a:spLocks noGrp="1" noChangeArrowheads="1"/>
          </p:cNvSpPr>
          <p:nvPr>
            <p:ph type="title"/>
          </p:nvPr>
        </p:nvSpPr>
        <p:spPr bwMode="auto">
          <a:xfrm>
            <a:off x="228600" y="76200"/>
            <a:ext cx="80010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zh-CN"/>
              <a:t>Click to edit Master title style</a:t>
            </a:r>
          </a:p>
        </p:txBody>
      </p:sp>
      <p:sp>
        <p:nvSpPr>
          <p:cNvPr id="1028" name="Rectangle 3"/>
          <p:cNvSpPr>
            <a:spLocks noGrp="1" noChangeArrowheads="1"/>
          </p:cNvSpPr>
          <p:nvPr>
            <p:ph type="body" idx="1"/>
          </p:nvPr>
        </p:nvSpPr>
        <p:spPr bwMode="auto">
          <a:xfrm>
            <a:off x="304800" y="990600"/>
            <a:ext cx="86106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zh-CN"/>
              <a:t>Click to edit Master text styles</a:t>
            </a:r>
          </a:p>
          <a:p>
            <a:pPr lvl="1"/>
            <a:r>
              <a:rPr lang="en-US" altLang="zh-CN"/>
              <a:t>Second level</a:t>
            </a:r>
          </a:p>
          <a:p>
            <a:pPr lvl="2"/>
            <a:r>
              <a:rPr lang="en-US" altLang="zh-CN"/>
              <a:t>Third level</a:t>
            </a:r>
          </a:p>
        </p:txBody>
      </p:sp>
      <p:pic>
        <p:nvPicPr>
          <p:cNvPr id="1029" name="Picture 17" descr="dut_logo_new"/>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285163" y="0"/>
            <a:ext cx="85883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3600" b="1">
          <a:solidFill>
            <a:schemeClr val="bg1"/>
          </a:solidFill>
          <a:latin typeface="Times New Roman" panose="02020503050405090304" pitchFamily="18" charset="0"/>
          <a:ea typeface="宋体" charset="0"/>
          <a:cs typeface="Times New Roman" panose="02020503050405090304" pitchFamily="18" charset="0"/>
        </a:defRPr>
      </a:lvl1pPr>
      <a:lvl2pPr algn="ctr" rtl="0" eaLnBrk="0" fontAlgn="base" hangingPunct="0">
        <a:spcBef>
          <a:spcPct val="0"/>
        </a:spcBef>
        <a:spcAft>
          <a:spcPct val="0"/>
        </a:spcAft>
        <a:defRPr sz="3600" b="1">
          <a:solidFill>
            <a:schemeClr val="bg1"/>
          </a:solidFill>
          <a:latin typeface="Times New Roman" panose="02020503050405090304" pitchFamily="18" charset="0"/>
          <a:ea typeface="宋体" charset="0"/>
          <a:cs typeface="Times New Roman" panose="02020503050405090304" pitchFamily="18" charset="0"/>
        </a:defRPr>
      </a:lvl2pPr>
      <a:lvl3pPr algn="ctr" rtl="0" eaLnBrk="0" fontAlgn="base" hangingPunct="0">
        <a:spcBef>
          <a:spcPct val="0"/>
        </a:spcBef>
        <a:spcAft>
          <a:spcPct val="0"/>
        </a:spcAft>
        <a:defRPr sz="3600" b="1">
          <a:solidFill>
            <a:schemeClr val="bg1"/>
          </a:solidFill>
          <a:latin typeface="Times New Roman" panose="02020503050405090304" pitchFamily="18" charset="0"/>
          <a:ea typeface="宋体" charset="0"/>
          <a:cs typeface="Times New Roman" panose="02020503050405090304" pitchFamily="18" charset="0"/>
        </a:defRPr>
      </a:lvl3pPr>
      <a:lvl4pPr algn="ctr" rtl="0" eaLnBrk="0" fontAlgn="base" hangingPunct="0">
        <a:spcBef>
          <a:spcPct val="0"/>
        </a:spcBef>
        <a:spcAft>
          <a:spcPct val="0"/>
        </a:spcAft>
        <a:defRPr sz="3600" b="1">
          <a:solidFill>
            <a:schemeClr val="bg1"/>
          </a:solidFill>
          <a:latin typeface="Times New Roman" panose="02020503050405090304" pitchFamily="18" charset="0"/>
          <a:ea typeface="宋体" charset="0"/>
          <a:cs typeface="Times New Roman" panose="02020503050405090304" pitchFamily="18" charset="0"/>
        </a:defRPr>
      </a:lvl4pPr>
      <a:lvl5pPr algn="ctr" rtl="0" eaLnBrk="0" fontAlgn="base" hangingPunct="0">
        <a:spcBef>
          <a:spcPct val="0"/>
        </a:spcBef>
        <a:spcAft>
          <a:spcPct val="0"/>
        </a:spcAft>
        <a:defRPr sz="3600" b="1">
          <a:solidFill>
            <a:schemeClr val="bg1"/>
          </a:solidFill>
          <a:latin typeface="Times New Roman" panose="02020503050405090304" pitchFamily="18" charset="0"/>
          <a:ea typeface="宋体" charset="0"/>
          <a:cs typeface="Times New Roman" panose="02020503050405090304" pitchFamily="18" charset="0"/>
        </a:defRPr>
      </a:lvl5pPr>
      <a:lvl6pPr marL="457200" algn="ctr" rtl="0" fontAlgn="base">
        <a:spcBef>
          <a:spcPct val="0"/>
        </a:spcBef>
        <a:spcAft>
          <a:spcPct val="0"/>
        </a:spcAft>
        <a:defRPr sz="3200" b="1">
          <a:solidFill>
            <a:schemeClr val="bg1"/>
          </a:solidFill>
          <a:latin typeface="宋体" panose="02010600030101010101" pitchFamily="2" charset="-122"/>
          <a:ea typeface="宋体" panose="02010600030101010101" pitchFamily="2" charset="-122"/>
        </a:defRPr>
      </a:lvl6pPr>
      <a:lvl7pPr marL="914400" algn="ctr" rtl="0" fontAlgn="base">
        <a:spcBef>
          <a:spcPct val="0"/>
        </a:spcBef>
        <a:spcAft>
          <a:spcPct val="0"/>
        </a:spcAft>
        <a:defRPr sz="3200" b="1">
          <a:solidFill>
            <a:schemeClr val="bg1"/>
          </a:solidFill>
          <a:latin typeface="宋体" panose="02010600030101010101" pitchFamily="2" charset="-122"/>
          <a:ea typeface="宋体" panose="02010600030101010101" pitchFamily="2" charset="-122"/>
        </a:defRPr>
      </a:lvl7pPr>
      <a:lvl8pPr marL="1371600" algn="ctr" rtl="0" fontAlgn="base">
        <a:spcBef>
          <a:spcPct val="0"/>
        </a:spcBef>
        <a:spcAft>
          <a:spcPct val="0"/>
        </a:spcAft>
        <a:defRPr sz="3200" b="1">
          <a:solidFill>
            <a:schemeClr val="bg1"/>
          </a:solidFill>
          <a:latin typeface="宋体" panose="02010600030101010101" pitchFamily="2" charset="-122"/>
          <a:ea typeface="宋体" panose="02010600030101010101" pitchFamily="2" charset="-122"/>
        </a:defRPr>
      </a:lvl8pPr>
      <a:lvl9pPr marL="1828800" algn="ctr" rtl="0" fontAlgn="base">
        <a:spcBef>
          <a:spcPct val="0"/>
        </a:spcBef>
        <a:spcAft>
          <a:spcPct val="0"/>
        </a:spcAft>
        <a:defRPr sz="3200" b="1">
          <a:solidFill>
            <a:schemeClr val="bg1"/>
          </a:solidFill>
          <a:latin typeface="宋体" panose="02010600030101010101" pitchFamily="2" charset="-122"/>
          <a:ea typeface="宋体" panose="02010600030101010101" pitchFamily="2" charset="-122"/>
        </a:defRPr>
      </a:lvl9pPr>
    </p:titleStyle>
    <p:bodyStyle>
      <a:lvl1pPr marL="342900" indent="-342900" algn="l" rtl="0" eaLnBrk="0" fontAlgn="base" hangingPunct="0">
        <a:spcBef>
          <a:spcPct val="20000"/>
        </a:spcBef>
        <a:spcAft>
          <a:spcPct val="0"/>
        </a:spcAft>
        <a:buFont typeface="Wingdings" panose="05000000000000000000" pitchFamily="2" charset="2"/>
        <a:buChar char="Ø"/>
        <a:defRPr sz="2400" b="1">
          <a:solidFill>
            <a:srgbClr val="003366"/>
          </a:solidFill>
          <a:latin typeface="Times New Roman" panose="02020503050405090304" pitchFamily="18" charset="0"/>
          <a:ea typeface="宋体" charset="0"/>
          <a:cs typeface="Times New Roman" panose="02020503050405090304" pitchFamily="18" charset="0"/>
        </a:defRPr>
      </a:lvl1pPr>
      <a:lvl2pPr marL="742950" indent="-285750" algn="l" rtl="0" eaLnBrk="0" fontAlgn="base" hangingPunct="0">
        <a:spcBef>
          <a:spcPct val="20000"/>
        </a:spcBef>
        <a:spcAft>
          <a:spcPct val="0"/>
        </a:spcAft>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lgn="l" rtl="0" eaLnBrk="0" fontAlgn="base" hangingPunct="0">
        <a:spcBef>
          <a:spcPct val="20000"/>
        </a:spcBef>
        <a:spcAft>
          <a:spcPct val="0"/>
        </a:spcAft>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lgn="l" rtl="0" eaLnBrk="0" fontAlgn="base" hangingPunct="0">
        <a:spcBef>
          <a:spcPct val="20000"/>
        </a:spcBef>
        <a:spcAft>
          <a:spcPct val="0"/>
        </a:spcAft>
        <a:buChar char="–"/>
        <a:defRPr kumimoji="1" sz="2000">
          <a:solidFill>
            <a:schemeClr val="tx1"/>
          </a:solidFill>
          <a:latin typeface="+mn-lt"/>
          <a:ea typeface="+mn-ea"/>
          <a:cs typeface="楷体"/>
        </a:defRPr>
      </a:lvl4pPr>
      <a:lvl5pPr marL="2057400" indent="-228600" algn="l" rtl="0" eaLnBrk="0" fontAlgn="base" hangingPunct="0">
        <a:spcBef>
          <a:spcPct val="20000"/>
        </a:spcBef>
        <a:spcAft>
          <a:spcPct val="0"/>
        </a:spcAft>
        <a:buChar char="»"/>
        <a:defRPr kumimoji="1" sz="2000">
          <a:solidFill>
            <a:schemeClr val="tx1"/>
          </a:solidFill>
          <a:latin typeface="+mn-lt"/>
          <a:ea typeface="+mn-ea"/>
          <a:cs typeface="楷体"/>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13109" y="1"/>
            <a:ext cx="1827610"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113234" y="685801"/>
            <a:ext cx="7514035" cy="1752599"/>
          </a:xfrm>
          <a:prstGeom prst="rect">
            <a:avLst/>
          </a:prstGeom>
          <a:effectLst/>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13233" y="2667000"/>
            <a:ext cx="7514035" cy="3124201"/>
          </a:xfrm>
          <a:prstGeom prst="rect">
            <a:avLst/>
          </a:prstGeom>
        </p:spPr>
        <p:txBody>
          <a:bodyPr vert="horz" lIns="91440" tIns="45720" rIns="91440" bIns="45720" rtlCol="0" anchor="ct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99492" y="5883276"/>
            <a:ext cx="857250" cy="365125"/>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dirty="0"/>
              <a:t>9/28/2020</a:t>
            </a:fld>
            <a:endParaRPr lang="en-US" dirty="0"/>
          </a:p>
        </p:txBody>
      </p:sp>
      <p:sp>
        <p:nvSpPr>
          <p:cNvPr id="5" name="Footer Placeholder 4"/>
          <p:cNvSpPr>
            <a:spLocks noGrp="1"/>
          </p:cNvSpPr>
          <p:nvPr>
            <p:ph type="ftr" sz="quarter" idx="3"/>
          </p:nvPr>
        </p:nvSpPr>
        <p:spPr>
          <a:xfrm>
            <a:off x="1929210" y="5883276"/>
            <a:ext cx="5313133" cy="365125"/>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13893" y="5883276"/>
            <a:ext cx="413375" cy="365125"/>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D57F1E4F-1CFF-5643-939E-217C01CDF565}"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Lst>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xStyles>
    <p:titleStyle>
      <a:lvl1pPr algn="ctr" defTabSz="342900" rtl="0" eaLnBrk="1" latinLnBrk="0" hangingPunct="1">
        <a:spcBef>
          <a:spcPct val="0"/>
        </a:spcBef>
        <a:buNone/>
        <a:defRPr sz="3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630" indent="-21463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800" kern="1200" cap="none">
          <a:solidFill>
            <a:schemeClr val="tx1"/>
          </a:solidFill>
          <a:effectLst/>
          <a:latin typeface="+mn-lt"/>
          <a:ea typeface="+mn-ea"/>
          <a:cs typeface="+mn-cs"/>
        </a:defRPr>
      </a:lvl1pPr>
      <a:lvl2pPr marL="557530" indent="-21463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500" kern="1200" cap="none">
          <a:solidFill>
            <a:schemeClr val="tx1"/>
          </a:solidFill>
          <a:effectLst/>
          <a:latin typeface="+mn-lt"/>
          <a:ea typeface="+mn-ea"/>
          <a:cs typeface="+mn-cs"/>
        </a:defRPr>
      </a:lvl2pPr>
      <a:lvl3pPr marL="900430" indent="-21463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350" kern="1200" cap="none">
          <a:solidFill>
            <a:schemeClr val="tx1"/>
          </a:solidFill>
          <a:effectLst/>
          <a:latin typeface="+mn-lt"/>
          <a:ea typeface="+mn-ea"/>
          <a:cs typeface="+mn-cs"/>
        </a:defRPr>
      </a:lvl3pPr>
      <a:lvl4pPr marL="1157605" indent="-128905"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200" kern="1200" cap="none">
          <a:solidFill>
            <a:schemeClr val="tx1"/>
          </a:solidFill>
          <a:effectLst/>
          <a:latin typeface="+mn-lt"/>
          <a:ea typeface="+mn-ea"/>
          <a:cs typeface="+mn-cs"/>
        </a:defRPr>
      </a:lvl4pPr>
      <a:lvl5pPr marL="1500505" indent="-128905"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050" kern="1200" cap="none">
          <a:solidFill>
            <a:schemeClr val="tx1"/>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050" kern="1200" cap="none">
          <a:solidFill>
            <a:schemeClr val="tx1"/>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050" kern="1200" cap="none">
          <a:solidFill>
            <a:schemeClr val="tx1"/>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050" kern="1200" cap="none">
          <a:solidFill>
            <a:schemeClr val="tx1"/>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lumMod val="75000"/>
          </a:schemeClr>
        </a:buClr>
        <a:buSzPct val="145000"/>
        <a:buFont typeface="Arial" panose="020B0604020202090204"/>
        <a:buChar char="•"/>
        <a:defRPr sz="105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bilibili.com/video/BV1Bx411u7qY?from=search&amp;seid=12711010823689150651"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www.toptal.com/c/after-all-these-years-the-world-is-still-powered-by-c-programmi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zhuanlan.zhihu.com/p/50552507"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8"/>
          <p:cNvSpPr>
            <a:spLocks noGrp="1" noChangeArrowheads="1"/>
          </p:cNvSpPr>
          <p:nvPr>
            <p:ph type="ctrTitle"/>
          </p:nvPr>
        </p:nvSpPr>
        <p:spPr/>
        <p:txBody>
          <a:bodyPr/>
          <a:lstStyle/>
          <a:p>
            <a:pPr eaLnBrk="1" hangingPunct="1"/>
            <a:r>
              <a:rPr lang="en-US" altLang="zh-CN" sz="4800" b="0">
                <a:latin typeface="Arial" panose="020B0604020202090204" pitchFamily="34" charset="0"/>
                <a:ea typeface="楷体_GB2312" charset="-122"/>
              </a:rPr>
              <a:t>The C Programming Language</a:t>
            </a:r>
            <a:endParaRPr lang="zh-CN" altLang="en-US" sz="4800" b="0">
              <a:latin typeface="Arial" panose="020B0604020202090204" pitchFamily="34" charset="0"/>
              <a:ea typeface="楷体_GB2312" charset="-122"/>
            </a:endParaRPr>
          </a:p>
        </p:txBody>
      </p:sp>
      <p:sp>
        <p:nvSpPr>
          <p:cNvPr id="4099" name="Rectangle 9"/>
          <p:cNvSpPr>
            <a:spLocks noGrp="1" noChangeArrowheads="1"/>
          </p:cNvSpPr>
          <p:nvPr>
            <p:ph type="subTitle" idx="1"/>
          </p:nvPr>
        </p:nvSpPr>
        <p:spPr>
          <a:xfrm>
            <a:off x="1447800" y="4419600"/>
            <a:ext cx="6629400" cy="1447800"/>
          </a:xfrm>
        </p:spPr>
        <p:txBody>
          <a:bodyPr/>
          <a:lstStyle/>
          <a:p>
            <a:pPr eaLnBrk="1" hangingPunct="1">
              <a:lnSpc>
                <a:spcPct val="120000"/>
              </a:lnSpc>
            </a:pPr>
            <a:r>
              <a:rPr lang="en-US" altLang="zh-CN" sz="4400" b="0">
                <a:latin typeface="Arial" panose="020B0604020202090204" pitchFamily="34" charset="0"/>
                <a:ea typeface="楷体_GB2312" charset="-122"/>
              </a:rPr>
              <a:t>Yi Wang </a:t>
            </a:r>
            <a:r>
              <a:rPr lang="zh-CN" altLang="en-US" sz="4400" b="0">
                <a:latin typeface="Arial" panose="020B0604020202090204" pitchFamily="34" charset="0"/>
                <a:ea typeface="楷体_GB2312" charset="-122"/>
              </a:rPr>
              <a:t>王祎</a:t>
            </a:r>
            <a:endParaRPr lang="zh-CN" altLang="en-US" sz="4400" b="0">
              <a:latin typeface="楷体_GB2312" charset="-122"/>
              <a:ea typeface="楷体_GB2312" charset="-122"/>
            </a:endParaRPr>
          </a:p>
          <a:p>
            <a:pPr eaLnBrk="1" hangingPunct="1">
              <a:lnSpc>
                <a:spcPct val="120000"/>
              </a:lnSpc>
            </a:pPr>
            <a:endParaRPr lang="zh-CN" altLang="en-US" sz="2800">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53182" y="193960"/>
            <a:ext cx="6430967" cy="705016"/>
          </a:xfrm>
        </p:spPr>
        <p:txBody>
          <a:bodyPr>
            <a:normAutofit fontScale="90000"/>
          </a:bodyPr>
          <a:lstStyle/>
          <a:p>
            <a:pPr algn="l"/>
            <a:r>
              <a:rPr lang="zh-CN" altLang="en-US" sz="4125" dirty="0"/>
              <a:t>三连棋游戏</a:t>
            </a:r>
          </a:p>
        </p:txBody>
      </p:sp>
      <p:pic>
        <p:nvPicPr>
          <p:cNvPr id="8" name="图片 7"/>
          <p:cNvPicPr>
            <a:picLocks noChangeAspect="1"/>
          </p:cNvPicPr>
          <p:nvPr/>
        </p:nvPicPr>
        <p:blipFill>
          <a:blip r:embed="rId2"/>
          <a:stretch>
            <a:fillRect/>
          </a:stretch>
        </p:blipFill>
        <p:spPr>
          <a:xfrm>
            <a:off x="1269365" y="795020"/>
            <a:ext cx="6605270" cy="4510405"/>
          </a:xfrm>
          <a:prstGeom prst="rect">
            <a:avLst/>
          </a:prstGeom>
        </p:spPr>
      </p:pic>
      <p:sp>
        <p:nvSpPr>
          <p:cNvPr id="9" name="文本框 8"/>
          <p:cNvSpPr txBox="1"/>
          <p:nvPr/>
        </p:nvSpPr>
        <p:spPr>
          <a:xfrm>
            <a:off x="3702633" y="5507334"/>
            <a:ext cx="3068226" cy="414020"/>
          </a:xfrm>
          <a:prstGeom prst="rect">
            <a:avLst/>
          </a:prstGeom>
          <a:noFill/>
        </p:spPr>
        <p:txBody>
          <a:bodyPr wrap="square" rtlCol="0">
            <a:spAutoFit/>
          </a:bodyPr>
          <a:lstStyle/>
          <a:p>
            <a:pPr defTabSz="685800" eaLnBrk="1" fontAlgn="auto" hangingPunct="1">
              <a:spcBef>
                <a:spcPts val="0"/>
              </a:spcBef>
              <a:spcAft>
                <a:spcPts val="0"/>
              </a:spcAft>
            </a:pPr>
            <a:r>
              <a:rPr kumimoji="1" lang="zh-CN" altLang="en-US" sz="2100" b="0" kern="0" dirty="0">
                <a:solidFill>
                  <a:sysClr val="windowText" lastClr="000000"/>
                </a:solidFill>
              </a:rPr>
              <a:t>基于</a:t>
            </a:r>
            <a:r>
              <a:rPr kumimoji="1" lang="en-US" altLang="zh-CN" sz="2100" b="0" kern="0" dirty="0">
                <a:solidFill>
                  <a:sysClr val="windowText" lastClr="000000"/>
                </a:solidFill>
              </a:rPr>
              <a:t>MFC</a:t>
            </a:r>
            <a:r>
              <a:rPr kumimoji="1" lang="zh-CN" altLang="en-US" sz="2100" b="0" kern="0" dirty="0">
                <a:solidFill>
                  <a:sysClr val="windowText" lastClr="000000"/>
                </a:solidFill>
              </a:rPr>
              <a:t>的进阶版本</a:t>
            </a:r>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55178" y="1196105"/>
            <a:ext cx="6430967" cy="1028009"/>
          </a:xfrm>
        </p:spPr>
        <p:txBody>
          <a:bodyPr>
            <a:normAutofit/>
          </a:bodyPr>
          <a:lstStyle/>
          <a:p>
            <a:r>
              <a:rPr lang="zh-CN" altLang="en-US" sz="4125" dirty="0"/>
              <a:t>基于</a:t>
            </a:r>
            <a:r>
              <a:rPr lang="en-US" altLang="zh-CN" sz="4125" dirty="0"/>
              <a:t>OpenGL</a:t>
            </a:r>
            <a:r>
              <a:rPr lang="zh-CN" altLang="en-US" sz="4125" dirty="0"/>
              <a:t>的</a:t>
            </a:r>
            <a:r>
              <a:rPr lang="en-US" altLang="zh-CN" sz="4125" dirty="0"/>
              <a:t>3D</a:t>
            </a:r>
            <a:r>
              <a:rPr lang="zh-CN" altLang="en-US" sz="4125" dirty="0"/>
              <a:t>中国象棋</a:t>
            </a:r>
          </a:p>
        </p:txBody>
      </p:sp>
      <p:pic>
        <p:nvPicPr>
          <p:cNvPr id="5" name="图片 4"/>
          <p:cNvPicPr/>
          <p:nvPr/>
        </p:nvPicPr>
        <p:blipFill>
          <a:blip r:embed="rId2">
            <a:extLst>
              <a:ext uri="{BEBA8EAE-BF5A-486C-A8C5-ECC9F3942E4B}">
                <a14:imgProps xmlns:a14="http://schemas.microsoft.com/office/drawing/2010/main">
                  <a14:imgLayer r:embed="rId3">
                    <a14:imgEffect>
                      <a14:backgroundRemoval t="10000" b="91139" l="9980" r="92116"/>
                    </a14:imgEffect>
                  </a14:imgLayer>
                </a14:imgProps>
              </a:ext>
            </a:extLst>
          </a:blip>
          <a:stretch>
            <a:fillRect/>
          </a:stretch>
        </p:blipFill>
        <p:spPr>
          <a:xfrm>
            <a:off x="4690992" y="2600936"/>
            <a:ext cx="4453009" cy="351744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4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 presetClass="emph" presetSubtype="0" fill="hold" nodeType="withEffect">
                                  <p:stCondLst>
                                    <p:cond delay="4000"/>
                                  </p:stCondLst>
                                  <p:childTnLst>
                                    <p:animScale>
                                      <p:cBhvr>
                                        <p:cTn id="9" dur="700" fill="hold"/>
                                        <p:tgtEl>
                                          <p:spTgt spid="5"/>
                                        </p:tgtEl>
                                      </p:cBhvr>
                                      <p:by x="400000" y="400000"/>
                                    </p:animScale>
                                  </p:childTnLst>
                                </p:cTn>
                              </p:par>
                              <p:par>
                                <p:cTn id="10" presetID="64" presetClass="path" presetSubtype="0" accel="50000" decel="50000" fill="hold" nodeType="withEffect">
                                  <p:stCondLst>
                                    <p:cond delay="4000"/>
                                  </p:stCondLst>
                                  <p:childTnLst>
                                    <p:animMotion origin="layout" path="M 0 0 L 0 -0.25 E" pathEditMode="relative" ptsTypes="">
                                      <p:cBhvr>
                                        <p:cTn id="11" dur="500" fill="hold"/>
                                        <p:tgtEl>
                                          <p:spTgt spid="5"/>
                                        </p:tgtEl>
                                        <p:attrNameLst>
                                          <p:attrName>ppt_x</p:attrName>
                                          <p:attrName>ppt_y</p:attrName>
                                        </p:attrNameLst>
                                      </p:cBhvr>
                                    </p:animMotion>
                                  </p:childTnLst>
                                </p:cTn>
                              </p:par>
                              <p:par>
                                <p:cTn id="12" presetID="8" presetClass="emph" presetSubtype="0" fill="hold" nodeType="withEffect">
                                  <p:stCondLst>
                                    <p:cond delay="4000"/>
                                  </p:stCondLst>
                                  <p:childTnLst>
                                    <p:animRot by="21600000">
                                      <p:cBhvr>
                                        <p:cTn id="13" dur="6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2B49CA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31720" y="1055370"/>
            <a:ext cx="6649085" cy="4655820"/>
          </a:xfrm>
          <a:prstGeom prst="rect">
            <a:avLst/>
          </a:prstGeom>
        </p:spPr>
      </p:pic>
      <p:sp>
        <p:nvSpPr>
          <p:cNvPr id="6" name="文本框 5"/>
          <p:cNvSpPr txBox="1"/>
          <p:nvPr/>
        </p:nvSpPr>
        <p:spPr>
          <a:xfrm>
            <a:off x="609600" y="4061341"/>
            <a:ext cx="1927860" cy="738664"/>
          </a:xfrm>
          <a:prstGeom prst="rect">
            <a:avLst/>
          </a:prstGeom>
          <a:noFill/>
        </p:spPr>
        <p:txBody>
          <a:bodyPr wrap="square" rtlCol="0">
            <a:spAutoFit/>
          </a:bodyPr>
          <a:lstStyle/>
          <a:p>
            <a:pPr defTabSz="685800" eaLnBrk="1" fontAlgn="auto" hangingPunct="1">
              <a:spcBef>
                <a:spcPts val="0"/>
              </a:spcBef>
              <a:spcAft>
                <a:spcPts val="0"/>
              </a:spcAft>
            </a:pPr>
            <a:r>
              <a:rPr lang="zh-CN" altLang="en-US" sz="2100" b="0" kern="0"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游戏录制视频</a:t>
            </a:r>
            <a:endParaRPr lang="en-US" altLang="zh-CN" sz="2100" b="0" kern="0"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endParaRPr>
          </a:p>
          <a:p>
            <a:pPr defTabSz="685800" eaLnBrk="1" fontAlgn="auto" hangingPunct="1">
              <a:spcBef>
                <a:spcPts val="0"/>
              </a:spcBef>
              <a:spcAft>
                <a:spcPts val="0"/>
              </a:spcAft>
            </a:pPr>
            <a:r>
              <a:rPr lang="zh-CN" altLang="en-US" sz="2100" b="0" kern="0"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点击画面播放</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title"/>
          </p:nvPr>
        </p:nvSpPr>
        <p:spPr/>
        <p:txBody>
          <a:bodyPr/>
          <a:lstStyle/>
          <a:p>
            <a:r>
              <a:rPr lang="en-US" altLang="zh-CN">
                <a:ea typeface="宋体" panose="02010600030101010101" pitchFamily="2" charset="-122"/>
              </a:rPr>
              <a:t>Adding two numbers</a:t>
            </a:r>
            <a:endParaRPr lang="zh-CN" altLang="en-US">
              <a:ea typeface="宋体" panose="02010600030101010101" pitchFamily="2" charset="-122"/>
            </a:endParaRPr>
          </a:p>
        </p:txBody>
      </p:sp>
      <p:sp>
        <p:nvSpPr>
          <p:cNvPr id="4" name="TextBox 3"/>
          <p:cNvSpPr txBox="1">
            <a:spLocks noChangeArrowheads="1"/>
          </p:cNvSpPr>
          <p:nvPr/>
        </p:nvSpPr>
        <p:spPr bwMode="auto">
          <a:xfrm>
            <a:off x="865188" y="3463925"/>
            <a:ext cx="8382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x = 5;</a:t>
            </a:r>
            <a:endParaRPr lang="zh-CN" altLang="en-US" sz="2000">
              <a:solidFill>
                <a:schemeClr val="tx1"/>
              </a:solidFill>
              <a:latin typeface="Arial" panose="020B0604020202090204" pitchFamily="34" charset="0"/>
              <a:ea typeface="楷体" pitchFamily="49" charset="-122"/>
            </a:endParaRPr>
          </a:p>
        </p:txBody>
      </p:sp>
      <p:sp>
        <p:nvSpPr>
          <p:cNvPr id="5" name="TextBox 4"/>
          <p:cNvSpPr txBox="1">
            <a:spLocks noChangeArrowheads="1"/>
          </p:cNvSpPr>
          <p:nvPr/>
        </p:nvSpPr>
        <p:spPr bwMode="auto">
          <a:xfrm>
            <a:off x="865188" y="3771900"/>
            <a:ext cx="13716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y = 10;</a:t>
            </a:r>
            <a:endParaRPr lang="zh-CN" altLang="en-US" sz="2000">
              <a:solidFill>
                <a:schemeClr val="tx1"/>
              </a:solidFill>
              <a:latin typeface="Arial" panose="020B0604020202090204" pitchFamily="34" charset="0"/>
              <a:ea typeface="楷体" pitchFamily="49" charset="-122"/>
            </a:endParaRPr>
          </a:p>
        </p:txBody>
      </p:sp>
      <p:sp>
        <p:nvSpPr>
          <p:cNvPr id="6" name="TextBox 5"/>
          <p:cNvSpPr txBox="1">
            <a:spLocks noChangeArrowheads="1"/>
          </p:cNvSpPr>
          <p:nvPr/>
        </p:nvSpPr>
        <p:spPr bwMode="auto">
          <a:xfrm>
            <a:off x="865188" y="4095750"/>
            <a:ext cx="13716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z = x + y;</a:t>
            </a:r>
            <a:endParaRPr lang="zh-CN" altLang="en-US" sz="2000">
              <a:solidFill>
                <a:schemeClr val="tx1"/>
              </a:solidFill>
              <a:latin typeface="Arial" panose="020B0604020202090204" pitchFamily="34" charset="0"/>
              <a:ea typeface="楷体" pitchFamily="49" charset="-122"/>
            </a:endParaRPr>
          </a:p>
        </p:txBody>
      </p:sp>
      <p:sp>
        <p:nvSpPr>
          <p:cNvPr id="7" name="TextBox 6"/>
          <p:cNvSpPr txBox="1">
            <a:spLocks noChangeArrowheads="1"/>
          </p:cNvSpPr>
          <p:nvPr/>
        </p:nvSpPr>
        <p:spPr bwMode="auto">
          <a:xfrm>
            <a:off x="865188" y="4476750"/>
            <a:ext cx="12192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rgbClr val="0070C0"/>
                </a:solidFill>
                <a:latin typeface="Arial" panose="020B0604020202090204" pitchFamily="34" charset="0"/>
                <a:ea typeface="楷体" pitchFamily="49" charset="-122"/>
              </a:rPr>
              <a:t>if </a:t>
            </a:r>
            <a:r>
              <a:rPr lang="en-US" altLang="zh-CN" sz="2000">
                <a:solidFill>
                  <a:schemeClr val="tx1"/>
                </a:solidFill>
                <a:latin typeface="Arial" panose="020B0604020202090204" pitchFamily="34" charset="0"/>
                <a:ea typeface="楷体" pitchFamily="49" charset="-122"/>
              </a:rPr>
              <a:t>(z &gt;0)</a:t>
            </a:r>
            <a:endParaRPr lang="zh-CN" altLang="en-US" sz="2000">
              <a:solidFill>
                <a:schemeClr val="tx1"/>
              </a:solidFill>
              <a:latin typeface="Arial" panose="020B0604020202090204" pitchFamily="34" charset="0"/>
              <a:ea typeface="楷体" pitchFamily="49" charset="-122"/>
            </a:endParaRPr>
          </a:p>
        </p:txBody>
      </p:sp>
      <p:sp>
        <p:nvSpPr>
          <p:cNvPr id="8" name="矩形 7"/>
          <p:cNvSpPr>
            <a:spLocks noChangeArrowheads="1"/>
          </p:cNvSpPr>
          <p:nvPr/>
        </p:nvSpPr>
        <p:spPr bwMode="auto">
          <a:xfrm>
            <a:off x="1246188" y="4781550"/>
            <a:ext cx="4537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printf(“The sum is positive: %d”, z);</a:t>
            </a:r>
            <a:endParaRPr lang="zh-CN" altLang="en-US" sz="1400">
              <a:solidFill>
                <a:schemeClr val="tx1"/>
              </a:solidFill>
              <a:latin typeface="Arial" panose="020B0604020202090204" pitchFamily="34" charset="0"/>
              <a:ea typeface="楷体" pitchFamily="49" charset="-122"/>
            </a:endParaRPr>
          </a:p>
        </p:txBody>
      </p:sp>
      <p:sp>
        <p:nvSpPr>
          <p:cNvPr id="9" name="TextBox 8"/>
          <p:cNvSpPr txBox="1">
            <a:spLocks noChangeArrowheads="1"/>
          </p:cNvSpPr>
          <p:nvPr/>
        </p:nvSpPr>
        <p:spPr bwMode="auto">
          <a:xfrm>
            <a:off x="865188" y="5086350"/>
            <a:ext cx="12192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rgbClr val="0070C0"/>
                </a:solidFill>
                <a:latin typeface="Arial" panose="020B0604020202090204" pitchFamily="34" charset="0"/>
                <a:ea typeface="楷体" pitchFamily="49" charset="-122"/>
              </a:rPr>
              <a:t>else</a:t>
            </a:r>
            <a:endParaRPr lang="zh-CN" altLang="en-US" sz="2000">
              <a:solidFill>
                <a:srgbClr val="0070C0"/>
              </a:solidFill>
              <a:latin typeface="Arial" panose="020B0604020202090204" pitchFamily="34" charset="0"/>
              <a:ea typeface="楷体" pitchFamily="49" charset="-122"/>
            </a:endParaRPr>
          </a:p>
        </p:txBody>
      </p:sp>
      <p:sp>
        <p:nvSpPr>
          <p:cNvPr id="10" name="矩形 9"/>
          <p:cNvSpPr>
            <a:spLocks noChangeArrowheads="1"/>
          </p:cNvSpPr>
          <p:nvPr/>
        </p:nvSpPr>
        <p:spPr bwMode="auto">
          <a:xfrm>
            <a:off x="1246188" y="5295900"/>
            <a:ext cx="50942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printf(“The sum is non-positive: %d”, z);</a:t>
            </a:r>
            <a:endParaRPr lang="zh-CN" altLang="en-US" sz="1400">
              <a:solidFill>
                <a:schemeClr val="tx1"/>
              </a:solidFill>
              <a:latin typeface="Arial" panose="020B0604020202090204" pitchFamily="34" charset="0"/>
              <a:ea typeface="楷体" pitchFamily="49" charset="-122"/>
            </a:endParaRPr>
          </a:p>
        </p:txBody>
      </p:sp>
      <p:sp>
        <p:nvSpPr>
          <p:cNvPr id="11" name="TextBox 10"/>
          <p:cNvSpPr txBox="1">
            <a:spLocks noChangeArrowheads="1"/>
          </p:cNvSpPr>
          <p:nvPr/>
        </p:nvSpPr>
        <p:spPr bwMode="auto">
          <a:xfrm>
            <a:off x="304800" y="914400"/>
            <a:ext cx="24384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rgbClr val="0070C0"/>
                </a:solidFill>
                <a:latin typeface="Arial" panose="020B0604020202090204" pitchFamily="34" charset="0"/>
                <a:ea typeface="楷体" pitchFamily="49" charset="-122"/>
              </a:rPr>
              <a:t>#include </a:t>
            </a:r>
            <a:r>
              <a:rPr lang="en-US" altLang="zh-CN" sz="2000">
                <a:solidFill>
                  <a:schemeClr val="tx1"/>
                </a:solidFill>
                <a:latin typeface="Arial" panose="020B0604020202090204" pitchFamily="34" charset="0"/>
                <a:ea typeface="楷体" pitchFamily="49" charset="-122"/>
              </a:rPr>
              <a:t>&lt;stdio.h&gt;</a:t>
            </a:r>
            <a:endParaRPr lang="zh-CN" altLang="en-US" sz="2000">
              <a:solidFill>
                <a:schemeClr val="tx1"/>
              </a:solidFill>
              <a:latin typeface="Arial" panose="020B0604020202090204" pitchFamily="34" charset="0"/>
              <a:ea typeface="楷体" pitchFamily="49" charset="-122"/>
            </a:endParaRPr>
          </a:p>
        </p:txBody>
      </p:sp>
      <p:sp>
        <p:nvSpPr>
          <p:cNvPr id="13" name="TextBox 12"/>
          <p:cNvSpPr txBox="1"/>
          <p:nvPr/>
        </p:nvSpPr>
        <p:spPr>
          <a:xfrm>
            <a:off x="865188" y="3105150"/>
            <a:ext cx="1371600" cy="400050"/>
          </a:xfrm>
          <a:prstGeom prst="rect">
            <a:avLst/>
          </a:prstGeom>
          <a:noFill/>
        </p:spPr>
        <p:txBody>
          <a:bodyPr>
            <a:spAutoFit/>
          </a:bodyPr>
          <a:lstStyle/>
          <a:p>
            <a:pPr eaLnBrk="1" hangingPunct="1">
              <a:defRPr/>
            </a:pPr>
            <a:r>
              <a:rPr lang="en-US" altLang="zh-CN" sz="2000" dirty="0" err="1">
                <a:solidFill>
                  <a:srgbClr val="0070C0"/>
                </a:solidFill>
                <a:latin typeface="+mn-lt"/>
                <a:ea typeface="楷体" pitchFamily="49" charset="-122"/>
              </a:rPr>
              <a:t>int</a:t>
            </a:r>
            <a:r>
              <a:rPr lang="en-US" altLang="zh-CN" sz="2000" dirty="0">
                <a:solidFill>
                  <a:srgbClr val="0070C0"/>
                </a:solidFill>
                <a:latin typeface="+mn-lt"/>
                <a:ea typeface="楷体" pitchFamily="49" charset="-122"/>
              </a:rPr>
              <a:t> </a:t>
            </a:r>
            <a:r>
              <a:rPr lang="en-US" altLang="zh-CN" sz="2000" dirty="0">
                <a:solidFill>
                  <a:schemeClr val="tx1"/>
                </a:solidFill>
                <a:latin typeface="+mn-lt"/>
                <a:ea typeface="楷体" pitchFamily="49" charset="-122"/>
              </a:rPr>
              <a:t>x, y, z;</a:t>
            </a:r>
          </a:p>
        </p:txBody>
      </p:sp>
      <p:sp>
        <p:nvSpPr>
          <p:cNvPr id="14" name="TextBox 13"/>
          <p:cNvSpPr txBox="1"/>
          <p:nvPr/>
        </p:nvSpPr>
        <p:spPr>
          <a:xfrm>
            <a:off x="304800" y="2549525"/>
            <a:ext cx="1371600" cy="708025"/>
          </a:xfrm>
          <a:prstGeom prst="rect">
            <a:avLst/>
          </a:prstGeom>
          <a:noFill/>
        </p:spPr>
        <p:txBody>
          <a:bodyPr>
            <a:spAutoFit/>
          </a:bodyPr>
          <a:lstStyle/>
          <a:p>
            <a:pPr eaLnBrk="1" hangingPunct="1">
              <a:defRPr/>
            </a:pPr>
            <a:r>
              <a:rPr lang="en-US" altLang="zh-CN" sz="2000" dirty="0">
                <a:solidFill>
                  <a:srgbClr val="0070C0"/>
                </a:solidFill>
                <a:latin typeface="+mn-lt"/>
                <a:ea typeface="楷体" pitchFamily="49" charset="-122"/>
              </a:rPr>
              <a:t>main </a:t>
            </a:r>
            <a:r>
              <a:rPr lang="en-US" altLang="zh-CN" sz="2000" dirty="0">
                <a:solidFill>
                  <a:schemeClr val="tx1"/>
                </a:solidFill>
                <a:latin typeface="+mn-lt"/>
                <a:ea typeface="楷体" pitchFamily="49" charset="-122"/>
              </a:rPr>
              <a:t>()</a:t>
            </a:r>
          </a:p>
          <a:p>
            <a:pPr eaLnBrk="1" hangingPunct="1">
              <a:defRPr/>
            </a:pPr>
            <a:r>
              <a:rPr lang="en-US" altLang="zh-CN" sz="2000" dirty="0">
                <a:solidFill>
                  <a:schemeClr val="tx1"/>
                </a:solidFill>
                <a:latin typeface="+mn-lt"/>
                <a:ea typeface="楷体" pitchFamily="49" charset="-122"/>
              </a:rPr>
              <a:t>{</a:t>
            </a:r>
          </a:p>
        </p:txBody>
      </p:sp>
      <p:sp>
        <p:nvSpPr>
          <p:cNvPr id="15" name="TextBox 14"/>
          <p:cNvSpPr txBox="1">
            <a:spLocks noChangeArrowheads="1"/>
          </p:cNvSpPr>
          <p:nvPr/>
        </p:nvSpPr>
        <p:spPr bwMode="auto">
          <a:xfrm>
            <a:off x="457200" y="5543550"/>
            <a:ext cx="381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a:t>
            </a:r>
          </a:p>
        </p:txBody>
      </p:sp>
      <p:sp>
        <p:nvSpPr>
          <p:cNvPr id="16" name="TextBox 15"/>
          <p:cNvSpPr txBox="1">
            <a:spLocks noChangeArrowheads="1"/>
          </p:cNvSpPr>
          <p:nvPr/>
        </p:nvSpPr>
        <p:spPr bwMode="auto">
          <a:xfrm>
            <a:off x="381000" y="1371600"/>
            <a:ext cx="304800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int Add(int i1, int i2)</a:t>
            </a:r>
          </a:p>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a:t>
            </a:r>
          </a:p>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       return (i1+i2);</a:t>
            </a:r>
          </a:p>
          <a:p>
            <a:pPr eaLnBrk="1" hangingPunct="1">
              <a:spcBef>
                <a:spcPct val="0"/>
              </a:spcBef>
              <a:buFontTx/>
              <a:buNone/>
            </a:pPr>
            <a:r>
              <a:rPr lang="en-US" altLang="zh-CN" sz="2000">
                <a:solidFill>
                  <a:schemeClr val="tx1"/>
                </a:solidFill>
                <a:latin typeface="Arial" panose="020B0604020202090204" pitchFamily="34" charset="0"/>
                <a:ea typeface="楷体" pitchFamily="49" charset="-122"/>
              </a:rPr>
              <a:t>}</a:t>
            </a:r>
            <a:endParaRPr lang="zh-CN" altLang="en-US" sz="2000">
              <a:solidFill>
                <a:schemeClr val="tx1"/>
              </a:solidFill>
              <a:latin typeface="Arial" panose="020B0604020202090204" pitchFamily="34" charset="0"/>
              <a:ea typeface="楷体" pitchFamily="49" charset="-122"/>
            </a:endParaRPr>
          </a:p>
        </p:txBody>
      </p:sp>
      <p:sp>
        <p:nvSpPr>
          <p:cNvPr id="18" name="TextBox 17"/>
          <p:cNvSpPr txBox="1">
            <a:spLocks noChangeArrowheads="1"/>
          </p:cNvSpPr>
          <p:nvPr/>
        </p:nvSpPr>
        <p:spPr bwMode="auto">
          <a:xfrm>
            <a:off x="3505200" y="914400"/>
            <a:ext cx="1143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Chap2:</a:t>
            </a:r>
            <a:endParaRPr lang="en-US" altLang="zh-CN">
              <a:solidFill>
                <a:schemeClr val="tx1"/>
              </a:solidFill>
            </a:endParaRPr>
          </a:p>
        </p:txBody>
      </p:sp>
      <p:sp>
        <p:nvSpPr>
          <p:cNvPr id="19" name="TextBox 18"/>
          <p:cNvSpPr txBox="1">
            <a:spLocks noChangeArrowheads="1"/>
          </p:cNvSpPr>
          <p:nvPr/>
        </p:nvSpPr>
        <p:spPr bwMode="auto">
          <a:xfrm>
            <a:off x="3505200" y="1290638"/>
            <a:ext cx="29718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Chap3: </a:t>
            </a:r>
            <a:r>
              <a:rPr lang="en-US" altLang="zh-CN">
                <a:solidFill>
                  <a:schemeClr val="tx1"/>
                </a:solidFill>
              </a:rPr>
              <a:t>Control flow</a:t>
            </a:r>
          </a:p>
        </p:txBody>
      </p:sp>
      <p:sp>
        <p:nvSpPr>
          <p:cNvPr id="20" name="TextBox 19"/>
          <p:cNvSpPr txBox="1">
            <a:spLocks noChangeArrowheads="1"/>
          </p:cNvSpPr>
          <p:nvPr/>
        </p:nvSpPr>
        <p:spPr bwMode="auto">
          <a:xfrm>
            <a:off x="3505200" y="1676400"/>
            <a:ext cx="2590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Chap4: </a:t>
            </a:r>
            <a:r>
              <a:rPr lang="en-US" altLang="zh-CN">
                <a:solidFill>
                  <a:schemeClr val="tx1"/>
                </a:solidFill>
              </a:rPr>
              <a:t>Functions</a:t>
            </a:r>
          </a:p>
        </p:txBody>
      </p:sp>
      <p:sp>
        <p:nvSpPr>
          <p:cNvPr id="21" name="TextBox 20"/>
          <p:cNvSpPr txBox="1">
            <a:spLocks noChangeArrowheads="1"/>
          </p:cNvSpPr>
          <p:nvPr/>
        </p:nvSpPr>
        <p:spPr bwMode="auto">
          <a:xfrm>
            <a:off x="3505200" y="2057400"/>
            <a:ext cx="4267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Chap5: </a:t>
            </a:r>
            <a:r>
              <a:rPr lang="en-US" altLang="zh-CN">
                <a:solidFill>
                  <a:schemeClr val="tx1"/>
                </a:solidFill>
              </a:rPr>
              <a:t>Pointers and arrays </a:t>
            </a:r>
          </a:p>
        </p:txBody>
      </p:sp>
      <p:sp>
        <p:nvSpPr>
          <p:cNvPr id="22" name="TextBox 21"/>
          <p:cNvSpPr txBox="1">
            <a:spLocks noChangeArrowheads="1"/>
          </p:cNvSpPr>
          <p:nvPr/>
        </p:nvSpPr>
        <p:spPr bwMode="auto">
          <a:xfrm>
            <a:off x="3505200" y="2449513"/>
            <a:ext cx="41148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Chap6: </a:t>
            </a:r>
            <a:r>
              <a:rPr lang="en-US" altLang="zh-CN">
                <a:solidFill>
                  <a:schemeClr val="tx1"/>
                </a:solidFill>
              </a:rPr>
              <a:t>User-defined types</a:t>
            </a:r>
          </a:p>
        </p:txBody>
      </p:sp>
      <p:sp>
        <p:nvSpPr>
          <p:cNvPr id="23" name="TextBox 22"/>
          <p:cNvSpPr txBox="1">
            <a:spLocks noChangeArrowheads="1"/>
          </p:cNvSpPr>
          <p:nvPr/>
        </p:nvSpPr>
        <p:spPr bwMode="auto">
          <a:xfrm>
            <a:off x="3505200" y="2819400"/>
            <a:ext cx="4114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70C0"/>
                </a:solidFill>
              </a:rPr>
              <a:t>Chap7: </a:t>
            </a:r>
            <a:r>
              <a:rPr lang="en-US" altLang="zh-CN">
                <a:solidFill>
                  <a:schemeClr val="tx1"/>
                </a:solidFill>
              </a:rPr>
              <a:t>Input and output</a:t>
            </a:r>
          </a:p>
        </p:txBody>
      </p:sp>
      <p:sp>
        <p:nvSpPr>
          <p:cNvPr id="24" name="椭圆 23"/>
          <p:cNvSpPr>
            <a:spLocks noChangeArrowheads="1"/>
          </p:cNvSpPr>
          <p:nvPr/>
        </p:nvSpPr>
        <p:spPr bwMode="auto">
          <a:xfrm>
            <a:off x="882650" y="3159125"/>
            <a:ext cx="457200" cy="32385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26" name="椭圆 25"/>
          <p:cNvSpPr>
            <a:spLocks noChangeArrowheads="1"/>
          </p:cNvSpPr>
          <p:nvPr/>
        </p:nvSpPr>
        <p:spPr bwMode="auto">
          <a:xfrm>
            <a:off x="1022350" y="3825875"/>
            <a:ext cx="457200" cy="32385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27" name="椭圆 26"/>
          <p:cNvSpPr>
            <a:spLocks noChangeArrowheads="1"/>
          </p:cNvSpPr>
          <p:nvPr/>
        </p:nvSpPr>
        <p:spPr bwMode="auto">
          <a:xfrm>
            <a:off x="1404938" y="4149725"/>
            <a:ext cx="457200" cy="32385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28" name="矩形 27"/>
          <p:cNvSpPr>
            <a:spLocks noChangeArrowheads="1"/>
          </p:cNvSpPr>
          <p:nvPr/>
        </p:nvSpPr>
        <p:spPr bwMode="auto">
          <a:xfrm>
            <a:off x="4572000" y="914400"/>
            <a:ext cx="14589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0000"/>
                </a:solidFill>
              </a:rPr>
              <a:t>Data type</a:t>
            </a:r>
            <a:endParaRPr lang="zh-CN" altLang="en-US" sz="1400">
              <a:latin typeface="Arial" panose="020B0604020202090204" pitchFamily="34" charset="0"/>
            </a:endParaRPr>
          </a:p>
        </p:txBody>
      </p:sp>
      <p:sp>
        <p:nvSpPr>
          <p:cNvPr id="29" name="矩形 28"/>
          <p:cNvSpPr>
            <a:spLocks noChangeArrowheads="1"/>
          </p:cNvSpPr>
          <p:nvPr/>
        </p:nvSpPr>
        <p:spPr bwMode="auto">
          <a:xfrm>
            <a:off x="5802313" y="914400"/>
            <a:ext cx="16033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0000"/>
                </a:solidFill>
              </a:rPr>
              <a:t>, operators</a:t>
            </a:r>
            <a:endParaRPr lang="zh-CN" altLang="en-US" sz="1400">
              <a:latin typeface="Arial" panose="020B0604020202090204" pitchFamily="34" charset="0"/>
            </a:endParaRPr>
          </a:p>
        </p:txBody>
      </p:sp>
      <p:sp>
        <p:nvSpPr>
          <p:cNvPr id="30" name="矩形 29"/>
          <p:cNvSpPr>
            <a:spLocks noChangeArrowheads="1"/>
          </p:cNvSpPr>
          <p:nvPr/>
        </p:nvSpPr>
        <p:spPr bwMode="auto">
          <a:xfrm>
            <a:off x="7185025" y="909638"/>
            <a:ext cx="18383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000000"/>
                </a:solidFill>
              </a:rPr>
              <a:t>, expressions</a:t>
            </a:r>
            <a:endParaRPr lang="zh-CN" altLang="en-US" sz="1400">
              <a:latin typeface="Arial" panose="020B0604020202090204" pitchFamily="34" charset="0"/>
            </a:endParaRPr>
          </a:p>
        </p:txBody>
      </p:sp>
      <p:sp>
        <p:nvSpPr>
          <p:cNvPr id="31" name="椭圆 30"/>
          <p:cNvSpPr>
            <a:spLocks noChangeArrowheads="1"/>
          </p:cNvSpPr>
          <p:nvPr/>
        </p:nvSpPr>
        <p:spPr bwMode="auto">
          <a:xfrm>
            <a:off x="1295400" y="4784725"/>
            <a:ext cx="838200" cy="4318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32" name="椭圆 31"/>
          <p:cNvSpPr>
            <a:spLocks noChangeArrowheads="1"/>
          </p:cNvSpPr>
          <p:nvPr/>
        </p:nvSpPr>
        <p:spPr bwMode="auto">
          <a:xfrm>
            <a:off x="1295400" y="5318125"/>
            <a:ext cx="838200" cy="4318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33" name="TextBox 32"/>
          <p:cNvSpPr txBox="1">
            <a:spLocks noChangeArrowheads="1"/>
          </p:cNvSpPr>
          <p:nvPr/>
        </p:nvSpPr>
        <p:spPr bwMode="auto">
          <a:xfrm>
            <a:off x="6477000" y="4872038"/>
            <a:ext cx="25146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chemeClr val="tx1"/>
                </a:solidFill>
              </a:rPr>
              <a:t>Library functions</a:t>
            </a:r>
          </a:p>
        </p:txBody>
      </p:sp>
      <p:sp useBgFill="1">
        <p:nvSpPr>
          <p:cNvPr id="17" name="TextBox 16"/>
          <p:cNvSpPr txBox="1"/>
          <p:nvPr/>
        </p:nvSpPr>
        <p:spPr>
          <a:xfrm>
            <a:off x="914400" y="4095750"/>
            <a:ext cx="1828800" cy="400050"/>
          </a:xfrm>
          <a:prstGeom prst="rect">
            <a:avLst/>
          </a:prstGeom>
        </p:spPr>
        <p:txBody>
          <a:bodyPr>
            <a:spAutoFit/>
          </a:bodyPr>
          <a:lstStyle/>
          <a:p>
            <a:pPr eaLnBrk="1" hangingPunct="1">
              <a:defRPr/>
            </a:pPr>
            <a:r>
              <a:rPr lang="en-US" altLang="zh-CN" sz="2000" dirty="0">
                <a:solidFill>
                  <a:schemeClr val="tx1"/>
                </a:solidFill>
                <a:latin typeface="+mn-lt"/>
                <a:ea typeface="楷体" pitchFamily="49" charset="-122"/>
              </a:rPr>
              <a:t>z = Add(x, y);  </a:t>
            </a:r>
          </a:p>
        </p:txBody>
      </p:sp>
      <p:sp>
        <p:nvSpPr>
          <p:cNvPr id="34" name="TextBox 33"/>
          <p:cNvSpPr txBox="1">
            <a:spLocks noChangeArrowheads="1"/>
          </p:cNvSpPr>
          <p:nvPr/>
        </p:nvSpPr>
        <p:spPr bwMode="auto">
          <a:xfrm>
            <a:off x="5715000" y="4114800"/>
            <a:ext cx="3352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chemeClr val="tx1"/>
                </a:solidFill>
              </a:rPr>
              <a:t>User-defined functions</a:t>
            </a:r>
          </a:p>
        </p:txBody>
      </p:sp>
      <p:sp>
        <p:nvSpPr>
          <p:cNvPr id="35" name="TextBox 34"/>
          <p:cNvSpPr txBox="1">
            <a:spLocks noChangeArrowheads="1"/>
          </p:cNvSpPr>
          <p:nvPr/>
        </p:nvSpPr>
        <p:spPr bwMode="auto">
          <a:xfrm>
            <a:off x="762000" y="5715000"/>
            <a:ext cx="80772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chemeClr val="tx1"/>
                </a:solidFill>
              </a:rPr>
              <a:t>Main function: a stand alone program </a:t>
            </a:r>
            <a:r>
              <a:rPr lang="en-US" altLang="zh-CN">
                <a:solidFill>
                  <a:srgbClr val="FF0000"/>
                </a:solidFill>
              </a:rPr>
              <a:t>has and only has </a:t>
            </a:r>
            <a:r>
              <a:rPr lang="en-US" altLang="zh-CN" i="1">
                <a:solidFill>
                  <a:srgbClr val="FF0000"/>
                </a:solidFill>
              </a:rPr>
              <a:t>ONE </a:t>
            </a:r>
            <a:r>
              <a:rPr lang="en-US" altLang="zh-CN">
                <a:solidFill>
                  <a:srgbClr val="FF0000"/>
                </a:solidFill>
              </a:rPr>
              <a:t>main </a:t>
            </a:r>
            <a:r>
              <a:rPr lang="en-US" altLang="zh-CN">
                <a:solidFill>
                  <a:schemeClr val="tx1"/>
                </a:solidFill>
              </a:rPr>
              <a:t>function.</a:t>
            </a:r>
            <a:r>
              <a:rPr lang="en-US" altLang="zh-CN">
                <a:solidFill>
                  <a:srgbClr val="FF0000"/>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down)">
                                      <p:cBhvr>
                                        <p:cTn id="12" dur="500"/>
                                        <p:tgtEl>
                                          <p:spTgt spid="2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down)">
                                      <p:cBhvr>
                                        <p:cTn id="15" dur="500"/>
                                        <p:tgtEl>
                                          <p:spTgt spid="2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wipe(down)">
                                      <p:cBhvr>
                                        <p:cTn id="20" dur="500"/>
                                        <p:tgtEl>
                                          <p:spTgt spid="29"/>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wipe(down)">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mph" presetSubtype="0" fill="hold" nodeType="clickEffect">
                                  <p:stCondLst>
                                    <p:cond delay="0"/>
                                  </p:stCondLst>
                                  <p:iterate type="lt">
                                    <p:tmPct val="4000"/>
                                  </p:iterate>
                                  <p:childTnLst>
                                    <p:set>
                                      <p:cBhvr override="childStyle">
                                        <p:cTn id="30" dur="500" fill="hold"/>
                                        <p:tgtEl>
                                          <p:spTgt spid="4">
                                            <p:txEl>
                                              <p:pRg st="0" end="0"/>
                                            </p:txEl>
                                          </p:spTgt>
                                        </p:tgtEl>
                                        <p:attrNameLst>
                                          <p:attrName>style.textDecorationUnderline</p:attrName>
                                        </p:attrNameLst>
                                      </p:cBhvr>
                                      <p:to>
                                        <p:strVal val="true"/>
                                      </p:to>
                                    </p:set>
                                  </p:childTnLst>
                                </p:cTn>
                              </p:par>
                              <p:par>
                                <p:cTn id="31" presetID="18" presetClass="emph" presetSubtype="0" fill="hold" nodeType="withEffect">
                                  <p:stCondLst>
                                    <p:cond delay="0"/>
                                  </p:stCondLst>
                                  <p:iterate type="lt">
                                    <p:tmPct val="4000"/>
                                  </p:iterate>
                                  <p:childTnLst>
                                    <p:set>
                                      <p:cBhvr override="childStyle">
                                        <p:cTn id="32" dur="500" fill="hold"/>
                                        <p:tgtEl>
                                          <p:spTgt spid="5">
                                            <p:txEl>
                                              <p:pRg st="0" end="0"/>
                                            </p:txEl>
                                          </p:spTgt>
                                        </p:tgtEl>
                                        <p:attrNameLst>
                                          <p:attrName>style.textDecorationUnderline</p:attrName>
                                        </p:attrNameLst>
                                      </p:cBhvr>
                                      <p:to>
                                        <p:strVal val="true"/>
                                      </p:to>
                                    </p:set>
                                  </p:childTnLst>
                                </p:cTn>
                              </p:par>
                              <p:par>
                                <p:cTn id="33" presetID="18" presetClass="emph" presetSubtype="0" fill="hold" nodeType="withEffect">
                                  <p:stCondLst>
                                    <p:cond delay="0"/>
                                  </p:stCondLst>
                                  <p:iterate type="lt">
                                    <p:tmPct val="4000"/>
                                  </p:iterate>
                                  <p:childTnLst>
                                    <p:set>
                                      <p:cBhvr override="childStyle">
                                        <p:cTn id="34" dur="500" fill="hold"/>
                                        <p:tgtEl>
                                          <p:spTgt spid="6">
                                            <p:txEl>
                                              <p:pRg st="0" end="0"/>
                                            </p:txEl>
                                          </p:spTgt>
                                        </p:tgtEl>
                                        <p:attrNameLst>
                                          <p:attrName>style.textDecorationUnderline</p:attrName>
                                        </p:attrNameLst>
                                      </p:cBhvr>
                                      <p:to>
                                        <p:strVal val="true"/>
                                      </p:to>
                                    </p:set>
                                  </p:childTnLst>
                                </p:cTn>
                              </p:par>
                              <p:par>
                                <p:cTn id="35" presetID="22" presetClass="entr" presetSubtype="4"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ipe(down)">
                                      <p:cBhvr>
                                        <p:cTn id="37" dur="500"/>
                                        <p:tgtEl>
                                          <p:spTgt spid="3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8">
                                            <p:txEl>
                                              <p:pRg st="0" end="0"/>
                                            </p:txEl>
                                          </p:spTgt>
                                        </p:tgtEl>
                                        <p:attrNameLst>
                                          <p:attrName>style.visibility</p:attrName>
                                        </p:attrNameLst>
                                      </p:cBhvr>
                                      <p:to>
                                        <p:strVal val="visible"/>
                                      </p:to>
                                    </p:set>
                                    <p:animEffect transition="in" filter="wipe(down)">
                                      <p:cBhvr>
                                        <p:cTn id="42" dur="500"/>
                                        <p:tgtEl>
                                          <p:spTgt spid="18">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down)">
                                      <p:cBhvr>
                                        <p:cTn id="47" dur="500"/>
                                        <p:tgtEl>
                                          <p:spTgt spid="7"/>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down)">
                                      <p:cBhvr>
                                        <p:cTn id="50" dur="500"/>
                                        <p:tgtEl>
                                          <p:spTgt spid="9"/>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down)">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blinds(horizontal)">
                                      <p:cBhvr>
                                        <p:cTn id="58" dur="500"/>
                                        <p:tgtEl>
                                          <p:spTgt spid="8"/>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blinds(horizontal)">
                                      <p:cBhvr>
                                        <p:cTn id="61" dur="500"/>
                                        <p:tgtEl>
                                          <p:spTgt spid="10"/>
                                        </p:tgtEl>
                                      </p:cBhvr>
                                    </p:animEffect>
                                  </p:childTnLst>
                                </p:cTn>
                              </p:par>
                              <p:par>
                                <p:cTn id="62" presetID="3" presetClass="entr" presetSubtype="10"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blinds(horizontal)">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down)">
                                      <p:cBhvr>
                                        <p:cTn id="69" dur="500"/>
                                        <p:tgtEl>
                                          <p:spTgt spid="31"/>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ipe(down)">
                                      <p:cBhvr>
                                        <p:cTn id="72" dur="500"/>
                                        <p:tgtEl>
                                          <p:spTgt spid="32"/>
                                        </p:tgtEl>
                                      </p:cBhvr>
                                    </p:animEffect>
                                  </p:childTnLst>
                                </p:cTn>
                              </p:par>
                              <p:par>
                                <p:cTn id="73" presetID="3" presetClass="entr" presetSubtype="1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blinds(horizontal)">
                                      <p:cBhvr>
                                        <p:cTn id="75" dur="500"/>
                                        <p:tgtEl>
                                          <p:spTgt spid="33"/>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11"/>
                                        </p:tgtEl>
                                        <p:attrNameLst>
                                          <p:attrName>style.visibility</p:attrName>
                                        </p:attrNameLst>
                                      </p:cBhvr>
                                      <p:to>
                                        <p:strVal val="visible"/>
                                      </p:to>
                                    </p:set>
                                    <p:animEffect transition="in" filter="wipe(down)">
                                      <p:cBhvr>
                                        <p:cTn id="80" dur="500"/>
                                        <p:tgtEl>
                                          <p:spTgt spid="11"/>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grpId="0" nodeType="click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wipe(down)">
                                      <p:cBhvr>
                                        <p:cTn id="85" dur="500"/>
                                        <p:tgtEl>
                                          <p:spTgt spid="16"/>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17"/>
                                        </p:tgtEl>
                                        <p:attrNameLst>
                                          <p:attrName>style.visibility</p:attrName>
                                        </p:attrNameLst>
                                      </p:cBhvr>
                                      <p:to>
                                        <p:strVal val="visible"/>
                                      </p:to>
                                    </p:set>
                                    <p:animEffect transition="in" filter="wipe(down)">
                                      <p:cBhvr>
                                        <p:cTn id="88" dur="500"/>
                                        <p:tgtEl>
                                          <p:spTgt spid="17"/>
                                        </p:tgtEl>
                                      </p:cBhvr>
                                    </p:animEffect>
                                  </p:childTnLst>
                                </p:cTn>
                              </p:par>
                              <p:par>
                                <p:cTn id="89" presetID="3" presetClass="entr" presetSubtype="10" fill="hold" grpId="0" nodeType="with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blinds(horizontal)">
                                      <p:cBhvr>
                                        <p:cTn id="91" dur="500"/>
                                        <p:tgtEl>
                                          <p:spTgt spid="34"/>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4" fill="hold" grpId="0" nodeType="clickEffect">
                                  <p:stCondLst>
                                    <p:cond delay="0"/>
                                  </p:stCondLst>
                                  <p:childTnLst>
                                    <p:set>
                                      <p:cBhvr>
                                        <p:cTn id="95" dur="1" fill="hold">
                                          <p:stCondLst>
                                            <p:cond delay="0"/>
                                          </p:stCondLst>
                                        </p:cTn>
                                        <p:tgtEl>
                                          <p:spTgt spid="15"/>
                                        </p:tgtEl>
                                        <p:attrNameLst>
                                          <p:attrName>style.visibility</p:attrName>
                                        </p:attrNameLst>
                                      </p:cBhvr>
                                      <p:to>
                                        <p:strVal val="visible"/>
                                      </p:to>
                                    </p:set>
                                    <p:animEffect transition="in" filter="wipe(down)">
                                      <p:cBhvr>
                                        <p:cTn id="96" dur="500"/>
                                        <p:tgtEl>
                                          <p:spTgt spid="15"/>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wipe(down)">
                                      <p:cBhvr>
                                        <p:cTn id="99" dur="500"/>
                                        <p:tgtEl>
                                          <p:spTgt spid="14"/>
                                        </p:tgtEl>
                                      </p:cBhvr>
                                    </p:animEffect>
                                  </p:childTnLst>
                                </p:cTn>
                              </p:par>
                              <p:par>
                                <p:cTn id="100" presetID="3" presetClass="entr" presetSubtype="10" fill="hold" grpId="0" nodeType="with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blinds(horizontal)">
                                      <p:cBhvr>
                                        <p:cTn id="102" dur="500"/>
                                        <p:tgtEl>
                                          <p:spTgt spid="35"/>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20"/>
                                        </p:tgtEl>
                                        <p:attrNameLst>
                                          <p:attrName>style.visibility</p:attrName>
                                        </p:attrNameLst>
                                      </p:cBhvr>
                                      <p:to>
                                        <p:strVal val="visible"/>
                                      </p:to>
                                    </p:set>
                                    <p:animEffect transition="in" filter="wipe(down)">
                                      <p:cBhvr>
                                        <p:cTn id="107" dur="500"/>
                                        <p:tgtEl>
                                          <p:spTgt spid="2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4" fill="hold" grpId="0" nodeType="clickEffect">
                                  <p:stCondLst>
                                    <p:cond delay="0"/>
                                  </p:stCondLst>
                                  <p:childTnLst>
                                    <p:set>
                                      <p:cBhvr>
                                        <p:cTn id="111" dur="1" fill="hold">
                                          <p:stCondLst>
                                            <p:cond delay="0"/>
                                          </p:stCondLst>
                                        </p:cTn>
                                        <p:tgtEl>
                                          <p:spTgt spid="21"/>
                                        </p:tgtEl>
                                        <p:attrNameLst>
                                          <p:attrName>style.visibility</p:attrName>
                                        </p:attrNameLst>
                                      </p:cBhvr>
                                      <p:to>
                                        <p:strVal val="visible"/>
                                      </p:to>
                                    </p:set>
                                    <p:animEffect transition="in" filter="wipe(down)">
                                      <p:cBhvr>
                                        <p:cTn id="112" dur="500"/>
                                        <p:tgtEl>
                                          <p:spTgt spid="21"/>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grpId="0" nodeType="clickEffect">
                                  <p:stCondLst>
                                    <p:cond delay="0"/>
                                  </p:stCondLst>
                                  <p:childTnLst>
                                    <p:set>
                                      <p:cBhvr>
                                        <p:cTn id="116" dur="1" fill="hold">
                                          <p:stCondLst>
                                            <p:cond delay="0"/>
                                          </p:stCondLst>
                                        </p:cTn>
                                        <p:tgtEl>
                                          <p:spTgt spid="22"/>
                                        </p:tgtEl>
                                        <p:attrNameLst>
                                          <p:attrName>style.visibility</p:attrName>
                                        </p:attrNameLst>
                                      </p:cBhvr>
                                      <p:to>
                                        <p:strVal val="visible"/>
                                      </p:to>
                                    </p:set>
                                    <p:animEffect transition="in" filter="wipe(down)">
                                      <p:cBhvr>
                                        <p:cTn id="1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3" grpId="0"/>
      <p:bldP spid="14" grpId="0"/>
      <p:bldP spid="15" grpId="0"/>
      <p:bldP spid="16" grpId="0"/>
      <p:bldP spid="19" grpId="0"/>
      <p:bldP spid="20" grpId="0"/>
      <p:bldP spid="21" grpId="0"/>
      <p:bldP spid="22" grpId="0"/>
      <p:bldP spid="23" grpId="0"/>
      <p:bldP spid="24" grpId="0" animBg="1"/>
      <p:bldP spid="26" grpId="0" animBg="1"/>
      <p:bldP spid="27" grpId="0" animBg="1"/>
      <p:bldP spid="28" grpId="0"/>
      <p:bldP spid="29" grpId="0"/>
      <p:bldP spid="30" grpId="0"/>
      <p:bldP spid="31" grpId="0" animBg="1"/>
      <p:bldP spid="32" grpId="0" animBg="1"/>
      <p:bldP spid="33" grpId="0"/>
      <p:bldP spid="17" grpId="0" animBg="1"/>
      <p:bldP spid="34"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Program structure</a:t>
            </a:r>
            <a:endParaRPr lang="zh-CN" altLang="en-US" dirty="0"/>
          </a:p>
        </p:txBody>
      </p:sp>
      <p:sp>
        <p:nvSpPr>
          <p:cNvPr id="3" name="Content Placeholder 2"/>
          <p:cNvSpPr>
            <a:spLocks noGrp="1"/>
          </p:cNvSpPr>
          <p:nvPr>
            <p:ph idx="1"/>
          </p:nvPr>
        </p:nvSpPr>
        <p:spPr/>
        <p:txBody>
          <a:bodyPr/>
          <a:lstStyle/>
          <a:p>
            <a:r>
              <a:rPr lang="en-US" altLang="zh-CN" dirty="0"/>
              <a:t>A program consists of one or more </a:t>
            </a:r>
            <a:r>
              <a:rPr lang="en-US" altLang="zh-CN" i="1" dirty="0"/>
              <a:t>functions</a:t>
            </a:r>
            <a:r>
              <a:rPr lang="en-US" altLang="zh-CN" dirty="0"/>
              <a:t>, one of which must be the main function </a:t>
            </a:r>
            <a:r>
              <a:rPr lang="en-US" altLang="zh-CN" i="1" dirty="0"/>
              <a:t>main()</a:t>
            </a:r>
          </a:p>
          <a:p>
            <a:pPr marL="0" indent="0">
              <a:buNone/>
            </a:pPr>
            <a:endParaRPr lang="en-US" altLang="zh-CN" i="1" dirty="0"/>
          </a:p>
          <a:p>
            <a:pPr marL="0" indent="0">
              <a:buNone/>
            </a:pPr>
            <a:r>
              <a:rPr lang="en-US" altLang="zh-CN" i="1" dirty="0"/>
              <a:t>#include &lt;</a:t>
            </a:r>
            <a:r>
              <a:rPr lang="en-US" altLang="zh-CN" i="1" dirty="0" err="1"/>
              <a:t>stdio.h</a:t>
            </a:r>
            <a:r>
              <a:rPr lang="en-US" altLang="zh-CN" i="1" dirty="0"/>
              <a:t>&gt;			------ file header</a:t>
            </a:r>
          </a:p>
          <a:p>
            <a:pPr marL="0" indent="0">
              <a:buNone/>
            </a:pPr>
            <a:r>
              <a:rPr lang="en-US" altLang="zh-CN" i="1" dirty="0" err="1"/>
              <a:t>int</a:t>
            </a:r>
            <a:r>
              <a:rPr lang="en-US" altLang="zh-CN" i="1" dirty="0"/>
              <a:t> </a:t>
            </a:r>
            <a:r>
              <a:rPr lang="en-US" altLang="zh-CN" i="1" dirty="0">
                <a:solidFill>
                  <a:srgbClr val="FF0000"/>
                </a:solidFill>
              </a:rPr>
              <a:t>main</a:t>
            </a:r>
            <a:r>
              <a:rPr lang="en-US" altLang="zh-CN" i="1" dirty="0"/>
              <a:t>(void)				------ function header</a:t>
            </a:r>
          </a:p>
          <a:p>
            <a:pPr marL="0" indent="0">
              <a:buNone/>
            </a:pPr>
            <a:r>
              <a:rPr lang="en-US" altLang="zh-CN" i="1" dirty="0"/>
              <a:t>{</a:t>
            </a:r>
          </a:p>
          <a:p>
            <a:pPr marL="0" indent="0">
              <a:buNone/>
            </a:pPr>
            <a:r>
              <a:rPr lang="en-US" altLang="zh-CN" i="1" dirty="0"/>
              <a:t>    </a:t>
            </a:r>
            <a:r>
              <a:rPr lang="en-US" altLang="zh-CN" i="1" dirty="0" err="1"/>
              <a:t>int</a:t>
            </a:r>
            <a:r>
              <a:rPr lang="en-US" altLang="zh-CN" i="1" dirty="0"/>
              <a:t> q;				------declaration statement</a:t>
            </a:r>
          </a:p>
          <a:p>
            <a:pPr marL="0" indent="0">
              <a:buNone/>
            </a:pPr>
            <a:r>
              <a:rPr lang="en-US" altLang="zh-CN" i="1" dirty="0"/>
              <a:t>    q=1;					------assignment statement</a:t>
            </a:r>
          </a:p>
          <a:p>
            <a:pPr marL="0" indent="0">
              <a:buNone/>
            </a:pPr>
            <a:r>
              <a:rPr lang="en-US" altLang="zh-CN" i="1" dirty="0"/>
              <a:t>    </a:t>
            </a:r>
            <a:r>
              <a:rPr lang="en-US" altLang="zh-CN" i="1" dirty="0" err="1"/>
              <a:t>printf</a:t>
            </a:r>
            <a:r>
              <a:rPr lang="en-US" altLang="zh-CN" i="1" dirty="0"/>
              <a:t>("%d is neat. \n", q);	------function call</a:t>
            </a:r>
          </a:p>
          <a:p>
            <a:pPr marL="0" indent="0">
              <a:buNone/>
            </a:pPr>
            <a:r>
              <a:rPr lang="en-US" altLang="zh-CN" i="1" dirty="0"/>
              <a:t>    return 0;				------function return</a:t>
            </a:r>
          </a:p>
          <a:p>
            <a:pPr marL="0" indent="0">
              <a:buNone/>
            </a:pPr>
            <a:r>
              <a:rPr lang="en-US" altLang="zh-CN" i="1" dirty="0"/>
              <a:t>}</a:t>
            </a:r>
          </a:p>
        </p:txBody>
      </p:sp>
      <p:sp>
        <p:nvSpPr>
          <p:cNvPr id="4" name="左大括号 11"/>
          <p:cNvSpPr/>
          <p:nvPr/>
        </p:nvSpPr>
        <p:spPr bwMode="auto">
          <a:xfrm rot="10800000">
            <a:off x="7867721" y="3200400"/>
            <a:ext cx="971479" cy="2590800"/>
          </a:xfrm>
          <a:prstGeom prst="leftBrace">
            <a:avLst>
              <a:gd name="adj1" fmla="val 65339"/>
              <a:gd name="adj2" fmla="val 50000"/>
            </a:avLst>
          </a:prstGeom>
          <a:noFill/>
          <a:ln w="25400">
            <a:solidFill>
              <a:schemeClr val="tx1"/>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6" name="Rectangle 5"/>
          <p:cNvSpPr/>
          <p:nvPr/>
        </p:nvSpPr>
        <p:spPr>
          <a:xfrm>
            <a:off x="7010400" y="5791201"/>
            <a:ext cx="2039341" cy="461665"/>
          </a:xfrm>
          <a:prstGeom prst="rect">
            <a:avLst/>
          </a:prstGeom>
        </p:spPr>
        <p:txBody>
          <a:bodyPr wrap="none">
            <a:spAutoFit/>
          </a:bodyPr>
          <a:lstStyle/>
          <a:p>
            <a:r>
              <a:rPr lang="en-US" altLang="zh-CN" sz="2400" i="1" kern="0" dirty="0">
                <a:latin typeface="Times New Roman" panose="02020503050405090304" pitchFamily="18" charset="0"/>
                <a:ea typeface="宋体" charset="0"/>
                <a:cs typeface="Times New Roman" panose="02020503050405090304" pitchFamily="18" charset="0"/>
              </a:rPr>
              <a:t>Function body</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标题 1"/>
          <p:cNvSpPr>
            <a:spLocks noGrp="1"/>
          </p:cNvSpPr>
          <p:nvPr>
            <p:ph type="title"/>
          </p:nvPr>
        </p:nvSpPr>
        <p:spPr/>
        <p:txBody>
          <a:bodyPr/>
          <a:lstStyle/>
          <a:p>
            <a:r>
              <a:rPr lang="en-US" altLang="zh-CN">
                <a:ea typeface="宋体" panose="02010600030101010101" pitchFamily="2" charset="-122"/>
              </a:rPr>
              <a:t>Main functions</a:t>
            </a:r>
            <a:endParaRPr lang="zh-CN" altLang="en-US">
              <a:ea typeface="宋体" panose="02010600030101010101" pitchFamily="2" charset="-122"/>
            </a:endParaRPr>
          </a:p>
        </p:txBody>
      </p:sp>
      <p:sp>
        <p:nvSpPr>
          <p:cNvPr id="43011" name="内容占位符 2"/>
          <p:cNvSpPr>
            <a:spLocks noGrp="1"/>
          </p:cNvSpPr>
          <p:nvPr>
            <p:ph idx="1"/>
          </p:nvPr>
        </p:nvSpPr>
        <p:spPr/>
        <p:txBody>
          <a:bodyPr/>
          <a:lstStyle/>
          <a:p>
            <a:pPr>
              <a:lnSpc>
                <a:spcPct val="80000"/>
              </a:lnSpc>
              <a:buFont typeface="Wingdings" panose="05000000000000000000" pitchFamily="2" charset="2"/>
              <a:buBlip>
                <a:blip r:embed="rId3"/>
              </a:buBlip>
            </a:pPr>
            <a:r>
              <a:rPr lang="en-US" altLang="zh-CN">
                <a:solidFill>
                  <a:schemeClr val="tx1"/>
                </a:solidFill>
                <a:ea typeface="宋体" panose="02010600030101010101" pitchFamily="2" charset="-122"/>
              </a:rPr>
              <a:t>The main is a part of </a:t>
            </a:r>
            <a:r>
              <a:rPr lang="en-US" altLang="zh-CN">
                <a:solidFill>
                  <a:srgbClr val="FF0000"/>
                </a:solidFill>
                <a:ea typeface="宋体" panose="02010600030101010101" pitchFamily="2" charset="-122"/>
              </a:rPr>
              <a:t>every</a:t>
            </a:r>
            <a:r>
              <a:rPr lang="en-US" altLang="zh-CN">
                <a:solidFill>
                  <a:schemeClr val="tx1"/>
                </a:solidFill>
                <a:ea typeface="宋体" panose="02010600030101010101" pitchFamily="2" charset="-122"/>
              </a:rPr>
              <a:t> C program. C permits different forms of main statement. Following forms are allowed.</a:t>
            </a:r>
          </a:p>
          <a:p>
            <a:pPr lvl="1">
              <a:lnSpc>
                <a:spcPct val="80000"/>
              </a:lnSpc>
              <a:buFont typeface="Wingdings" panose="05000000000000000000" pitchFamily="2" charset="2"/>
              <a:buBlip>
                <a:blip r:embed="rId3"/>
              </a:buBlip>
            </a:pPr>
            <a:r>
              <a:rPr lang="en-US" altLang="zh-CN">
                <a:solidFill>
                  <a:schemeClr val="tx1"/>
                </a:solidFill>
                <a:ea typeface="宋体" panose="02010600030101010101" pitchFamily="2" charset="-122"/>
              </a:rPr>
              <a:t>No arguments, nor return value</a:t>
            </a:r>
          </a:p>
          <a:p>
            <a:pPr>
              <a:lnSpc>
                <a:spcPct val="80000"/>
              </a:lnSpc>
              <a:buFont typeface="Wingdings" panose="05000000000000000000" pitchFamily="2" charset="2"/>
              <a:buNone/>
            </a:pPr>
            <a:r>
              <a:rPr lang="en-US" altLang="zh-CN">
                <a:solidFill>
                  <a:schemeClr val="tx1"/>
                </a:solidFill>
                <a:ea typeface="宋体" panose="02010600030101010101" pitchFamily="2" charset="-122"/>
              </a:rPr>
              <a:t>		 main()</a:t>
            </a:r>
          </a:p>
          <a:p>
            <a:pPr>
              <a:lnSpc>
                <a:spcPct val="80000"/>
              </a:lnSpc>
              <a:buFont typeface="Wingdings" panose="05000000000000000000" pitchFamily="2" charset="2"/>
              <a:buNone/>
            </a:pPr>
            <a:r>
              <a:rPr lang="en-US" altLang="zh-CN">
                <a:solidFill>
                  <a:schemeClr val="tx1"/>
                </a:solidFill>
                <a:ea typeface="宋体" panose="02010600030101010101" pitchFamily="2" charset="-122"/>
              </a:rPr>
              <a:t>		 void main()</a:t>
            </a:r>
          </a:p>
          <a:p>
            <a:pPr>
              <a:lnSpc>
                <a:spcPct val="80000"/>
              </a:lnSpc>
              <a:buFont typeface="Wingdings" panose="05000000000000000000" pitchFamily="2" charset="2"/>
              <a:buNone/>
            </a:pPr>
            <a:r>
              <a:rPr lang="en-US" altLang="zh-CN">
                <a:solidFill>
                  <a:schemeClr val="tx1"/>
                </a:solidFill>
                <a:ea typeface="宋体" panose="02010600030101010101" pitchFamily="2" charset="-122"/>
              </a:rPr>
              <a:t>	     	 main(void)</a:t>
            </a:r>
          </a:p>
          <a:p>
            <a:pPr>
              <a:lnSpc>
                <a:spcPct val="80000"/>
              </a:lnSpc>
              <a:buFont typeface="Wingdings" panose="05000000000000000000" pitchFamily="2" charset="2"/>
              <a:buNone/>
            </a:pPr>
            <a:r>
              <a:rPr lang="en-US" altLang="zh-CN">
                <a:solidFill>
                  <a:schemeClr val="tx1"/>
                </a:solidFill>
                <a:ea typeface="宋体" panose="02010600030101010101" pitchFamily="2" charset="-122"/>
              </a:rPr>
              <a:t> 	     	 void main(void)</a:t>
            </a:r>
          </a:p>
          <a:p>
            <a:pPr>
              <a:lnSpc>
                <a:spcPct val="80000"/>
              </a:lnSpc>
              <a:buFont typeface="Wingdings" panose="05000000000000000000" pitchFamily="2" charset="2"/>
              <a:buNone/>
            </a:pPr>
            <a:endParaRPr lang="en-US" altLang="zh-CN">
              <a:solidFill>
                <a:schemeClr val="tx1"/>
              </a:solidFill>
              <a:ea typeface="宋体" panose="02010600030101010101" pitchFamily="2" charset="-122"/>
            </a:endParaRPr>
          </a:p>
          <a:p>
            <a:pPr lvl="1">
              <a:lnSpc>
                <a:spcPct val="80000"/>
              </a:lnSpc>
              <a:buFont typeface="Wingdings" panose="05000000000000000000" pitchFamily="2" charset="2"/>
              <a:buBlip>
                <a:blip r:embed="rId3"/>
              </a:buBlip>
            </a:pPr>
            <a:r>
              <a:rPr lang="en-US" altLang="zh-CN">
                <a:solidFill>
                  <a:schemeClr val="tx1"/>
                </a:solidFill>
                <a:ea typeface="宋体" panose="02010600030101010101" pitchFamily="2" charset="-122"/>
              </a:rPr>
              <a:t>No arguments, but returns an integer </a:t>
            </a:r>
          </a:p>
          <a:p>
            <a:pPr lvl="1">
              <a:lnSpc>
                <a:spcPct val="80000"/>
              </a:lnSpc>
              <a:buFont typeface="Wingdings" panose="05000000000000000000" pitchFamily="2" charset="2"/>
              <a:buNone/>
            </a:pPr>
            <a:r>
              <a:rPr lang="en-US" altLang="zh-CN">
                <a:solidFill>
                  <a:schemeClr val="tx1"/>
                </a:solidFill>
                <a:ea typeface="宋体" panose="02010600030101010101" pitchFamily="2" charset="-122"/>
              </a:rPr>
              <a:t> 	</a:t>
            </a:r>
            <a:r>
              <a:rPr lang="en-US" altLang="zh-CN" sz="2400">
                <a:solidFill>
                  <a:schemeClr val="tx1"/>
                </a:solidFill>
                <a:ea typeface="宋体" panose="02010600030101010101" pitchFamily="2" charset="-122"/>
              </a:rPr>
              <a:t>     	int main()</a:t>
            </a:r>
          </a:p>
          <a:p>
            <a:pPr lvl="1">
              <a:lnSpc>
                <a:spcPct val="80000"/>
              </a:lnSpc>
              <a:buFont typeface="Wingdings" panose="05000000000000000000" pitchFamily="2" charset="2"/>
              <a:buNone/>
            </a:pPr>
            <a:r>
              <a:rPr lang="en-US" altLang="zh-CN" sz="2400">
                <a:solidFill>
                  <a:schemeClr val="tx1"/>
                </a:solidFill>
                <a:ea typeface="宋体" panose="02010600030101010101" pitchFamily="2" charset="-122"/>
              </a:rPr>
              <a:t>	     	int main(void)</a:t>
            </a:r>
          </a:p>
          <a:p>
            <a:pPr lvl="1">
              <a:lnSpc>
                <a:spcPct val="80000"/>
              </a:lnSpc>
              <a:buFont typeface="Wingdings" panose="05000000000000000000" pitchFamily="2" charset="2"/>
              <a:buNone/>
            </a:pPr>
            <a:endParaRPr lang="en-US" altLang="zh-CN" sz="2400">
              <a:solidFill>
                <a:schemeClr val="tx1"/>
              </a:solidFill>
              <a:ea typeface="宋体" panose="02010600030101010101" pitchFamily="2" charset="-122"/>
            </a:endParaRPr>
          </a:p>
          <a:p>
            <a:pPr lvl="1">
              <a:lnSpc>
                <a:spcPct val="80000"/>
              </a:lnSpc>
              <a:buFont typeface="Wingdings" panose="05000000000000000000" pitchFamily="2" charset="2"/>
              <a:buBlip>
                <a:blip r:embed="rId3"/>
              </a:buBlip>
            </a:pPr>
            <a:r>
              <a:rPr lang="en-US" altLang="zh-CN">
                <a:solidFill>
                  <a:schemeClr val="tx1"/>
                </a:solidFill>
                <a:ea typeface="宋体" panose="02010600030101010101" pitchFamily="2" charset="-122"/>
              </a:rPr>
              <a:t>Two arguments</a:t>
            </a:r>
          </a:p>
          <a:p>
            <a:pPr lvl="1">
              <a:lnSpc>
                <a:spcPct val="80000"/>
              </a:lnSpc>
              <a:buFont typeface="Wingdings" panose="05000000000000000000" pitchFamily="2" charset="2"/>
              <a:buNone/>
            </a:pPr>
            <a:r>
              <a:rPr lang="en-US" altLang="zh-CN">
                <a:solidFill>
                  <a:schemeClr val="tx1"/>
                </a:solidFill>
                <a:ea typeface="宋体" panose="02010600030101010101" pitchFamily="2" charset="-122"/>
              </a:rPr>
              <a:t>   	</a:t>
            </a:r>
            <a:r>
              <a:rPr lang="en-US" altLang="zh-CN" sz="2400">
                <a:solidFill>
                  <a:schemeClr val="tx1"/>
                </a:solidFill>
                <a:ea typeface="宋体" panose="02010600030101010101" pitchFamily="2" charset="-122"/>
              </a:rPr>
              <a:t>	int main (int argc, char *argv[])</a:t>
            </a:r>
          </a:p>
          <a:p>
            <a:pPr>
              <a:lnSpc>
                <a:spcPct val="80000"/>
              </a:lnSpc>
              <a:buFont typeface="Wingdings" panose="05000000000000000000" pitchFamily="2" charset="2"/>
              <a:buNone/>
            </a:pPr>
            <a:endParaRPr lang="en-US" altLang="zh-CN">
              <a:solidFill>
                <a:schemeClr val="tx1"/>
              </a:solidFill>
              <a:ea typeface="宋体" panose="02010600030101010101" pitchFamily="2" charset="-122"/>
            </a:endParaRPr>
          </a:p>
          <a:p>
            <a:endParaRPr lang="zh-CN" altLang="en-US">
              <a:ea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1"/>
          <p:cNvSpPr>
            <a:spLocks noGrp="1"/>
          </p:cNvSpPr>
          <p:nvPr>
            <p:ph type="title"/>
          </p:nvPr>
        </p:nvSpPr>
        <p:spPr/>
        <p:txBody>
          <a:bodyPr/>
          <a:lstStyle/>
          <a:p>
            <a:r>
              <a:rPr lang="en-US" altLang="zh-CN">
                <a:ea typeface="宋体" panose="02010600030101010101" pitchFamily="2" charset="-122"/>
              </a:rPr>
              <a:t>Developing cycle of C</a:t>
            </a:r>
            <a:endParaRPr lang="zh-CN" altLang="en-US">
              <a:ea typeface="宋体" panose="02010600030101010101" pitchFamily="2" charset="-122"/>
            </a:endParaRPr>
          </a:p>
        </p:txBody>
      </p:sp>
      <p:sp>
        <p:nvSpPr>
          <p:cNvPr id="3" name="内容占位符 2"/>
          <p:cNvSpPr>
            <a:spLocks noGrp="1"/>
          </p:cNvSpPr>
          <p:nvPr>
            <p:ph idx="1"/>
          </p:nvPr>
        </p:nvSpPr>
        <p:spPr>
          <a:xfrm>
            <a:off x="304800" y="2057400"/>
            <a:ext cx="8610600" cy="4572000"/>
          </a:xfrm>
        </p:spPr>
        <p:txBody>
          <a:bodyPr/>
          <a:lstStyle/>
          <a:p>
            <a:r>
              <a:rPr lang="en-US" altLang="zh-CN">
                <a:ea typeface="宋体" panose="02010600030101010101" pitchFamily="2" charset="-122"/>
              </a:rPr>
              <a:t>Edit</a:t>
            </a:r>
          </a:p>
          <a:p>
            <a:pPr lvl="1"/>
            <a:r>
              <a:rPr lang="en-US" altLang="zh-CN">
                <a:ea typeface="宋体" panose="02010600030101010101" pitchFamily="2" charset="-122"/>
              </a:rPr>
              <a:t>Write readable texts and save as files named after ‘XX.c’. </a:t>
            </a:r>
          </a:p>
          <a:p>
            <a:pPr lvl="1"/>
            <a:endParaRPr lang="en-US" altLang="zh-CN">
              <a:ea typeface="宋体" panose="02010600030101010101" pitchFamily="2" charset="-122"/>
            </a:endParaRPr>
          </a:p>
          <a:p>
            <a:r>
              <a:rPr lang="en-US" altLang="zh-CN">
                <a:ea typeface="宋体" panose="02010600030101010101" pitchFamily="2" charset="-122"/>
              </a:rPr>
              <a:t>Compile</a:t>
            </a:r>
          </a:p>
          <a:p>
            <a:pPr lvl="1"/>
            <a:r>
              <a:rPr lang="en-US" altLang="zh-CN">
                <a:ea typeface="宋体" panose="02010600030101010101" pitchFamily="2" charset="-122"/>
              </a:rPr>
              <a:t>Convert to object files ‘.obj’ that are binaries (0101).</a:t>
            </a:r>
          </a:p>
          <a:p>
            <a:pPr lvl="1"/>
            <a:endParaRPr lang="en-US" altLang="zh-CN">
              <a:ea typeface="宋体" panose="02010600030101010101" pitchFamily="2" charset="-122"/>
            </a:endParaRPr>
          </a:p>
          <a:p>
            <a:r>
              <a:rPr lang="en-US" altLang="zh-CN">
                <a:ea typeface="宋体" panose="02010600030101010101" pitchFamily="2" charset="-122"/>
              </a:rPr>
              <a:t>Link</a:t>
            </a:r>
          </a:p>
          <a:p>
            <a:pPr lvl="1"/>
            <a:r>
              <a:rPr lang="en-US" altLang="zh-CN">
                <a:ea typeface="宋体" panose="02010600030101010101" pitchFamily="2" charset="-122"/>
              </a:rPr>
              <a:t>Link ‘obj’ files and library files together to an executable file (.exe). </a:t>
            </a:r>
          </a:p>
          <a:p>
            <a:pPr lvl="1"/>
            <a:endParaRPr lang="en-US" altLang="zh-CN">
              <a:ea typeface="宋体" panose="02010600030101010101" pitchFamily="2" charset="-122"/>
            </a:endParaRPr>
          </a:p>
          <a:p>
            <a:r>
              <a:rPr lang="en-US" altLang="zh-CN">
                <a:ea typeface="宋体" panose="02010600030101010101" pitchFamily="2" charset="-122"/>
              </a:rPr>
              <a:t>Execute (test)</a:t>
            </a:r>
          </a:p>
          <a:p>
            <a:pPr lvl="1"/>
            <a:r>
              <a:rPr lang="en-US" altLang="zh-CN">
                <a:ea typeface="宋体" panose="02010600030101010101" pitchFamily="2" charset="-122"/>
              </a:rPr>
              <a:t>Run the EXE file and debug (find and correct errors).</a:t>
            </a:r>
          </a:p>
          <a:p>
            <a:pPr>
              <a:buFont typeface="Wingdings" panose="05000000000000000000" pitchFamily="2" charset="2"/>
              <a:buNone/>
            </a:pPr>
            <a:endParaRPr lang="en-US" altLang="zh-CN">
              <a:ea typeface="宋体" panose="02010600030101010101" pitchFamily="2" charset="-122"/>
            </a:endParaRPr>
          </a:p>
        </p:txBody>
      </p:sp>
      <p:sp>
        <p:nvSpPr>
          <p:cNvPr id="22532" name="AutoShape 4"/>
          <p:cNvSpPr>
            <a:spLocks noChangeArrowheads="1"/>
          </p:cNvSpPr>
          <p:nvPr/>
        </p:nvSpPr>
        <p:spPr bwMode="auto">
          <a:xfrm>
            <a:off x="914400" y="1062038"/>
            <a:ext cx="1222375" cy="647700"/>
          </a:xfrm>
          <a:prstGeom prst="cube">
            <a:avLst>
              <a:gd name="adj" fmla="val 25000"/>
            </a:avLst>
          </a:prstGeom>
          <a:solidFill>
            <a:srgbClr val="FFCCFF"/>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a:solidFill>
                  <a:srgbClr val="000099"/>
                </a:solidFill>
                <a:latin typeface="Verdana" panose="020B0604030504040204" pitchFamily="34" charset="0"/>
              </a:rPr>
              <a:t>Edit</a:t>
            </a:r>
            <a:endParaRPr lang="zh-CN" altLang="en-US">
              <a:solidFill>
                <a:srgbClr val="000099"/>
              </a:solidFill>
              <a:latin typeface="Verdana" panose="020B0604030504040204" pitchFamily="34" charset="0"/>
            </a:endParaRPr>
          </a:p>
        </p:txBody>
      </p:sp>
      <p:sp>
        <p:nvSpPr>
          <p:cNvPr id="5" name="AutoShape 5"/>
          <p:cNvSpPr>
            <a:spLocks noChangeArrowheads="1"/>
          </p:cNvSpPr>
          <p:nvPr/>
        </p:nvSpPr>
        <p:spPr bwMode="auto">
          <a:xfrm>
            <a:off x="2138363" y="1277938"/>
            <a:ext cx="792162" cy="215900"/>
          </a:xfrm>
          <a:custGeom>
            <a:avLst/>
            <a:gdLst>
              <a:gd name="T0" fmla="*/ 2147483646 w 21600"/>
              <a:gd name="T1" fmla="*/ 0 h 21600"/>
              <a:gd name="T2" fmla="*/ 0 w 21600"/>
              <a:gd name="T3" fmla="*/ 1077502115 h 21600"/>
              <a:gd name="T4" fmla="*/ 2147483646 w 21600"/>
              <a:gd name="T5" fmla="*/ 2147483646 h 21600"/>
              <a:gd name="T6" fmla="*/ 2147483646 w 21600"/>
              <a:gd name="T7" fmla="*/ 1077502115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accent2"/>
          </a:solidFill>
          <a:ln w="9525">
            <a:solidFill>
              <a:schemeClr val="tx1"/>
            </a:solidFill>
            <a:miter lim="800000"/>
          </a:ln>
        </p:spPr>
        <p:txBody>
          <a:bodyPr wrap="none" anchor="ctr"/>
          <a:lstStyle/>
          <a:p>
            <a:endParaRPr lang="zh-CN" altLang="en-US"/>
          </a:p>
        </p:txBody>
      </p:sp>
      <p:sp>
        <p:nvSpPr>
          <p:cNvPr id="6" name="AutoShape 6"/>
          <p:cNvSpPr>
            <a:spLocks noChangeArrowheads="1"/>
          </p:cNvSpPr>
          <p:nvPr/>
        </p:nvSpPr>
        <p:spPr bwMode="auto">
          <a:xfrm>
            <a:off x="2930525" y="1062038"/>
            <a:ext cx="1336675" cy="647700"/>
          </a:xfrm>
          <a:prstGeom prst="cube">
            <a:avLst>
              <a:gd name="adj" fmla="val 25000"/>
            </a:avLst>
          </a:prstGeom>
          <a:solidFill>
            <a:srgbClr val="FFFF99"/>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sz="2000">
                <a:solidFill>
                  <a:srgbClr val="000099"/>
                </a:solidFill>
                <a:latin typeface="Verdana" panose="020B0604030504040204" pitchFamily="34" charset="0"/>
              </a:rPr>
              <a:t>Compile</a:t>
            </a:r>
            <a:endParaRPr lang="zh-CN" altLang="en-US" sz="2000">
              <a:solidFill>
                <a:srgbClr val="000099"/>
              </a:solidFill>
              <a:latin typeface="Verdana" panose="020B0604030504040204" pitchFamily="34" charset="0"/>
            </a:endParaRPr>
          </a:p>
        </p:txBody>
      </p:sp>
      <p:sp>
        <p:nvSpPr>
          <p:cNvPr id="7" name="AutoShape 7"/>
          <p:cNvSpPr>
            <a:spLocks noChangeArrowheads="1"/>
          </p:cNvSpPr>
          <p:nvPr/>
        </p:nvSpPr>
        <p:spPr bwMode="auto">
          <a:xfrm>
            <a:off x="4154488" y="1277938"/>
            <a:ext cx="792162" cy="215900"/>
          </a:xfrm>
          <a:custGeom>
            <a:avLst/>
            <a:gdLst>
              <a:gd name="T0" fmla="*/ 2147483646 w 21600"/>
              <a:gd name="T1" fmla="*/ 0 h 21600"/>
              <a:gd name="T2" fmla="*/ 0 w 21600"/>
              <a:gd name="T3" fmla="*/ 1077502115 h 21600"/>
              <a:gd name="T4" fmla="*/ 2147483646 w 21600"/>
              <a:gd name="T5" fmla="*/ 2147483646 h 21600"/>
              <a:gd name="T6" fmla="*/ 2147483646 w 21600"/>
              <a:gd name="T7" fmla="*/ 1077502115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accent2"/>
          </a:solidFill>
          <a:ln w="9525">
            <a:solidFill>
              <a:schemeClr val="tx1"/>
            </a:solidFill>
            <a:miter lim="800000"/>
          </a:ln>
        </p:spPr>
        <p:txBody>
          <a:bodyPr wrap="none" anchor="ctr"/>
          <a:lstStyle/>
          <a:p>
            <a:endParaRPr lang="zh-CN" altLang="en-US"/>
          </a:p>
        </p:txBody>
      </p:sp>
      <p:sp>
        <p:nvSpPr>
          <p:cNvPr id="8" name="AutoShape 8"/>
          <p:cNvSpPr>
            <a:spLocks noChangeArrowheads="1"/>
          </p:cNvSpPr>
          <p:nvPr/>
        </p:nvSpPr>
        <p:spPr bwMode="auto">
          <a:xfrm>
            <a:off x="4875213" y="990600"/>
            <a:ext cx="1222375" cy="647700"/>
          </a:xfrm>
          <a:prstGeom prst="cube">
            <a:avLst>
              <a:gd name="adj" fmla="val 25000"/>
            </a:avLst>
          </a:prstGeom>
          <a:solidFill>
            <a:srgbClr val="CCFFFF"/>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a:solidFill>
                  <a:srgbClr val="000099"/>
                </a:solidFill>
                <a:latin typeface="Verdana" panose="020B0604030504040204" pitchFamily="34" charset="0"/>
              </a:rPr>
              <a:t>Link</a:t>
            </a:r>
            <a:endParaRPr lang="zh-CN" altLang="en-US">
              <a:solidFill>
                <a:srgbClr val="000099"/>
              </a:solidFill>
              <a:latin typeface="Verdana" panose="020B0604030504040204" pitchFamily="34" charset="0"/>
            </a:endParaRPr>
          </a:p>
        </p:txBody>
      </p:sp>
      <p:sp>
        <p:nvSpPr>
          <p:cNvPr id="9" name="AutoShape 9"/>
          <p:cNvSpPr>
            <a:spLocks noChangeArrowheads="1"/>
          </p:cNvSpPr>
          <p:nvPr/>
        </p:nvSpPr>
        <p:spPr bwMode="auto">
          <a:xfrm>
            <a:off x="6099175" y="1206500"/>
            <a:ext cx="792163" cy="215900"/>
          </a:xfrm>
          <a:custGeom>
            <a:avLst/>
            <a:gdLst>
              <a:gd name="T0" fmla="*/ 2147483646 w 21600"/>
              <a:gd name="T1" fmla="*/ 0 h 21600"/>
              <a:gd name="T2" fmla="*/ 0 w 21600"/>
              <a:gd name="T3" fmla="*/ 1077502115 h 21600"/>
              <a:gd name="T4" fmla="*/ 2147483646 w 21600"/>
              <a:gd name="T5" fmla="*/ 2147483646 h 21600"/>
              <a:gd name="T6" fmla="*/ 2147483646 w 21600"/>
              <a:gd name="T7" fmla="*/ 1077502115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chemeClr val="accent2"/>
          </a:solidFill>
          <a:ln w="9525">
            <a:solidFill>
              <a:schemeClr val="tx1"/>
            </a:solidFill>
            <a:miter lim="800000"/>
          </a:ln>
        </p:spPr>
        <p:txBody>
          <a:bodyPr wrap="none" anchor="ctr"/>
          <a:lstStyle/>
          <a:p>
            <a:endParaRPr lang="zh-CN" altLang="en-US"/>
          </a:p>
        </p:txBody>
      </p:sp>
      <p:sp>
        <p:nvSpPr>
          <p:cNvPr id="10" name="AutoShape 10"/>
          <p:cNvSpPr>
            <a:spLocks noChangeArrowheads="1"/>
          </p:cNvSpPr>
          <p:nvPr/>
        </p:nvSpPr>
        <p:spPr bwMode="auto">
          <a:xfrm>
            <a:off x="6819900" y="990600"/>
            <a:ext cx="1222375" cy="647700"/>
          </a:xfrm>
          <a:prstGeom prst="cube">
            <a:avLst>
              <a:gd name="adj" fmla="val 25000"/>
            </a:avLst>
          </a:prstGeom>
          <a:solidFill>
            <a:srgbClr val="FF9900"/>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sz="1800">
                <a:solidFill>
                  <a:srgbClr val="000099"/>
                </a:solidFill>
                <a:latin typeface="Verdana" panose="020B0604030504040204" pitchFamily="34" charset="0"/>
              </a:rPr>
              <a:t>Execute</a:t>
            </a:r>
            <a:endParaRPr lang="zh-CN" altLang="en-US" sz="1800">
              <a:solidFill>
                <a:srgbClr val="000099"/>
              </a:solidFill>
              <a:latin typeface="Verdana" panose="020B060403050404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wipe(down)">
                                      <p:cBhvr>
                                        <p:cTn id="13" dur="500"/>
                                        <p:tgtEl>
                                          <p:spTgt spid="3">
                                            <p:txEl>
                                              <p:pRg st="3" end="3"/>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wipe(down)">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par>
                                <p:cTn id="25" presetID="2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wipe(down)">
                                      <p:cBhvr>
                                        <p:cTn id="27" dur="500"/>
                                        <p:tgtEl>
                                          <p:spTgt spid="3">
                                            <p:txEl>
                                              <p:pRg st="6" end="6"/>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wipe(down)">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blinds(horizontal)">
                                      <p:cBhvr>
                                        <p:cTn id="43" dur="500"/>
                                        <p:tgtEl>
                                          <p:spTgt spid="3">
                                            <p:txEl>
                                              <p:pRg st="9" end="9"/>
                                            </p:txEl>
                                          </p:spTgt>
                                        </p:tgtEl>
                                      </p:cBhvr>
                                    </p:animEffect>
                                  </p:childTnLst>
                                </p:cTn>
                              </p:par>
                              <p:par>
                                <p:cTn id="44" presetID="3" presetClass="entr" presetSubtype="10" fill="hold" nodeType="withEffect">
                                  <p:stCondLst>
                                    <p:cond delay="0"/>
                                  </p:stCondLst>
                                  <p:childTnLst>
                                    <p:set>
                                      <p:cBhvr>
                                        <p:cTn id="45" dur="1" fill="hold">
                                          <p:stCondLst>
                                            <p:cond delay="0"/>
                                          </p:stCondLst>
                                        </p:cTn>
                                        <p:tgtEl>
                                          <p:spTgt spid="3">
                                            <p:txEl>
                                              <p:pRg st="10" end="10"/>
                                            </p:txEl>
                                          </p:spTgt>
                                        </p:tgtEl>
                                        <p:attrNameLst>
                                          <p:attrName>style.visibility</p:attrName>
                                        </p:attrNameLst>
                                      </p:cBhvr>
                                      <p:to>
                                        <p:strVal val="visible"/>
                                      </p:to>
                                    </p:set>
                                    <p:animEffect transition="in" filter="blinds(horizontal)">
                                      <p:cBhvr>
                                        <p:cTn id="4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标题 1"/>
          <p:cNvSpPr>
            <a:spLocks noGrp="1"/>
          </p:cNvSpPr>
          <p:nvPr>
            <p:ph type="title"/>
          </p:nvPr>
        </p:nvSpPr>
        <p:spPr/>
        <p:txBody>
          <a:bodyPr/>
          <a:lstStyle/>
          <a:p>
            <a:r>
              <a:rPr lang="en-US" altLang="zh-CN" sz="2800">
                <a:ea typeface="宋体" panose="02010600030101010101" pitchFamily="2" charset="-122"/>
              </a:rPr>
              <a:t>Using Integrated Development Interface (IDE)</a:t>
            </a:r>
            <a:endParaRPr lang="zh-CN" altLang="en-US" sz="2800">
              <a:ea typeface="宋体" panose="02010600030101010101" pitchFamily="2" charset="-122"/>
            </a:endParaRPr>
          </a:p>
        </p:txBody>
      </p:sp>
      <p:sp>
        <p:nvSpPr>
          <p:cNvPr id="3" name="内容占位符 2"/>
          <p:cNvSpPr>
            <a:spLocks noGrp="1"/>
          </p:cNvSpPr>
          <p:nvPr>
            <p:ph idx="1"/>
          </p:nvPr>
        </p:nvSpPr>
        <p:spPr/>
        <p:txBody>
          <a:bodyPr/>
          <a:lstStyle/>
          <a:p>
            <a:r>
              <a:rPr lang="en-US" altLang="zh-CN">
                <a:ea typeface="宋体" panose="02010600030101010101" pitchFamily="2" charset="-122"/>
              </a:rPr>
              <a:t>Write and test ‘Hello world program’ using Visual C++</a:t>
            </a:r>
          </a:p>
          <a:p>
            <a:r>
              <a:rPr lang="en-US" altLang="zh-CN">
                <a:ea typeface="宋体" panose="02010600030101010101" pitchFamily="2" charset="-122"/>
              </a:rPr>
              <a:t>IDE Windows</a:t>
            </a:r>
          </a:p>
        </p:txBody>
      </p:sp>
      <p:grpSp>
        <p:nvGrpSpPr>
          <p:cNvPr id="4" name="组合 34"/>
          <p:cNvGrpSpPr/>
          <p:nvPr/>
        </p:nvGrpSpPr>
        <p:grpSpPr bwMode="auto">
          <a:xfrm>
            <a:off x="228600" y="1417638"/>
            <a:ext cx="8555038" cy="5376862"/>
            <a:chOff x="228600" y="1417135"/>
            <a:chExt cx="8554299" cy="5377464"/>
          </a:xfrm>
        </p:grpSpPr>
        <p:pic>
          <p:nvPicPr>
            <p:cNvPr id="2458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1828800"/>
              <a:ext cx="8097099" cy="4965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2" name="圆角矩形标注 26"/>
            <p:cNvSpPr>
              <a:spLocks noChangeArrowheads="1"/>
            </p:cNvSpPr>
            <p:nvPr/>
          </p:nvSpPr>
          <p:spPr bwMode="auto">
            <a:xfrm>
              <a:off x="4858418" y="1432468"/>
              <a:ext cx="1560769" cy="487865"/>
            </a:xfrm>
            <a:prstGeom prst="wedgeRoundRectCallout">
              <a:avLst>
                <a:gd name="adj1" fmla="val -84491"/>
                <a:gd name="adj2" fmla="val 69815"/>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t>Caption bar</a:t>
              </a:r>
              <a:endParaRPr lang="zh-CN" altLang="en-US" sz="2000">
                <a:ea typeface="楷体" pitchFamily="49" charset="-122"/>
              </a:endParaRPr>
            </a:p>
          </p:txBody>
        </p:sp>
        <p:sp>
          <p:nvSpPr>
            <p:cNvPr id="24583" name="圆角矩形标注 27"/>
            <p:cNvSpPr>
              <a:spLocks noChangeArrowheads="1"/>
            </p:cNvSpPr>
            <p:nvPr/>
          </p:nvSpPr>
          <p:spPr bwMode="auto">
            <a:xfrm>
              <a:off x="3352800" y="1417135"/>
              <a:ext cx="865804" cy="487865"/>
            </a:xfrm>
            <a:prstGeom prst="wedgeRoundRectCallout">
              <a:avLst>
                <a:gd name="adj1" fmla="val -89644"/>
                <a:gd name="adj2" fmla="val 124676"/>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t>Menu</a:t>
              </a:r>
              <a:endParaRPr lang="zh-CN" altLang="en-US" sz="2000">
                <a:ea typeface="楷体" pitchFamily="49" charset="-122"/>
              </a:endParaRPr>
            </a:p>
          </p:txBody>
        </p:sp>
        <p:sp>
          <p:nvSpPr>
            <p:cNvPr id="24584" name="圆角矩形标注 28"/>
            <p:cNvSpPr>
              <a:spLocks noChangeArrowheads="1"/>
            </p:cNvSpPr>
            <p:nvPr/>
          </p:nvSpPr>
          <p:spPr bwMode="auto">
            <a:xfrm>
              <a:off x="228600" y="2895600"/>
              <a:ext cx="2374804" cy="487865"/>
            </a:xfrm>
            <a:prstGeom prst="wedgeRoundRectCallout">
              <a:avLst>
                <a:gd name="adj1" fmla="val 981"/>
                <a:gd name="adj2" fmla="val 243532"/>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solidFill>
                    <a:srgbClr val="FF0000"/>
                  </a:solidFill>
                </a:rPr>
                <a:t>Workspace window</a:t>
              </a:r>
              <a:endParaRPr lang="zh-CN" altLang="en-US" sz="2000">
                <a:solidFill>
                  <a:srgbClr val="FF0000"/>
                </a:solidFill>
                <a:ea typeface="楷体" pitchFamily="49" charset="-122"/>
              </a:endParaRPr>
            </a:p>
          </p:txBody>
        </p:sp>
        <p:sp>
          <p:nvSpPr>
            <p:cNvPr id="24585" name="圆角矩形标注 29"/>
            <p:cNvSpPr>
              <a:spLocks noChangeArrowheads="1"/>
            </p:cNvSpPr>
            <p:nvPr/>
          </p:nvSpPr>
          <p:spPr bwMode="auto">
            <a:xfrm>
              <a:off x="4495800" y="2971800"/>
              <a:ext cx="1952968" cy="487865"/>
            </a:xfrm>
            <a:prstGeom prst="wedgeRoundRectCallout">
              <a:avLst>
                <a:gd name="adj1" fmla="val 981"/>
                <a:gd name="adj2" fmla="val 243532"/>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solidFill>
                    <a:srgbClr val="FF0000"/>
                  </a:solidFill>
                </a:rPr>
                <a:t>Editing widnow</a:t>
              </a:r>
              <a:endParaRPr lang="zh-CN" altLang="en-US" sz="2000">
                <a:solidFill>
                  <a:srgbClr val="FF0000"/>
                </a:solidFill>
                <a:ea typeface="楷体" pitchFamily="49" charset="-122"/>
              </a:endParaRPr>
            </a:p>
          </p:txBody>
        </p:sp>
        <p:sp>
          <p:nvSpPr>
            <p:cNvPr id="24586" name="圆角矩形标注 30"/>
            <p:cNvSpPr>
              <a:spLocks noChangeArrowheads="1"/>
            </p:cNvSpPr>
            <p:nvPr/>
          </p:nvSpPr>
          <p:spPr bwMode="auto">
            <a:xfrm>
              <a:off x="5943600" y="1904999"/>
              <a:ext cx="1600200" cy="527804"/>
            </a:xfrm>
            <a:prstGeom prst="wedgeRoundRectCallout">
              <a:avLst>
                <a:gd name="adj1" fmla="val -100315"/>
                <a:gd name="adj2" fmla="val 65514"/>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t>Toolbars</a:t>
              </a:r>
              <a:endParaRPr lang="zh-CN" altLang="en-US" sz="2000">
                <a:ea typeface="楷体" pitchFamily="49" charset="-122"/>
              </a:endParaRPr>
            </a:p>
          </p:txBody>
        </p:sp>
        <p:sp>
          <p:nvSpPr>
            <p:cNvPr id="24587" name="圆角矩形标注 31"/>
            <p:cNvSpPr>
              <a:spLocks noChangeArrowheads="1"/>
            </p:cNvSpPr>
            <p:nvPr/>
          </p:nvSpPr>
          <p:spPr bwMode="auto">
            <a:xfrm>
              <a:off x="5715000" y="5257800"/>
              <a:ext cx="1938262" cy="487865"/>
            </a:xfrm>
            <a:prstGeom prst="wedgeRoundRectCallout">
              <a:avLst>
                <a:gd name="adj1" fmla="val -45042"/>
                <a:gd name="adj2" fmla="val 42389"/>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solidFill>
                    <a:srgbClr val="FF0000"/>
                  </a:solidFill>
                </a:rPr>
                <a:t>Output window</a:t>
              </a:r>
              <a:endParaRPr lang="zh-CN" altLang="en-US" sz="2000">
                <a:solidFill>
                  <a:srgbClr val="FF0000"/>
                </a:solidFill>
                <a:ea typeface="楷体" pitchFamily="49" charset="-122"/>
              </a:endParaRPr>
            </a:p>
          </p:txBody>
        </p:sp>
        <p:sp>
          <p:nvSpPr>
            <p:cNvPr id="24588" name="圆角矩形标注 33"/>
            <p:cNvSpPr>
              <a:spLocks noChangeArrowheads="1"/>
            </p:cNvSpPr>
            <p:nvPr/>
          </p:nvSpPr>
          <p:spPr bwMode="auto">
            <a:xfrm>
              <a:off x="1828800" y="6115969"/>
              <a:ext cx="1600200" cy="487865"/>
            </a:xfrm>
            <a:prstGeom prst="wedgeRoundRectCallout">
              <a:avLst>
                <a:gd name="adj1" fmla="val -100315"/>
                <a:gd name="adj2" fmla="val 65514"/>
                <a:gd name="adj3" fmla="val 16667"/>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r>
                <a:rPr lang="en-US" altLang="zh-CN" sz="2000"/>
                <a:t>Status bar</a:t>
              </a:r>
              <a:endParaRPr lang="zh-CN" altLang="en-US" sz="2000">
                <a:ea typeface="楷体" pitchFamily="49"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标题 1"/>
          <p:cNvSpPr>
            <a:spLocks noGrp="1"/>
          </p:cNvSpPr>
          <p:nvPr>
            <p:ph type="title"/>
          </p:nvPr>
        </p:nvSpPr>
        <p:spPr/>
        <p:txBody>
          <a:bodyPr/>
          <a:lstStyle/>
          <a:p>
            <a:r>
              <a:rPr lang="en-US" altLang="zh-CN">
                <a:ea typeface="宋体" panose="02010600030101010101" pitchFamily="2" charset="-122"/>
              </a:rPr>
              <a:t>Workspace and projects in VC</a:t>
            </a:r>
            <a:endParaRPr lang="zh-CN" altLang="en-US">
              <a:ea typeface="宋体" panose="02010600030101010101" pitchFamily="2" charset="-122"/>
            </a:endParaRPr>
          </a:p>
        </p:txBody>
      </p:sp>
      <p:sp>
        <p:nvSpPr>
          <p:cNvPr id="4" name="TextBox 3"/>
          <p:cNvSpPr txBox="1">
            <a:spLocks noChangeArrowheads="1"/>
          </p:cNvSpPr>
          <p:nvPr/>
        </p:nvSpPr>
        <p:spPr bwMode="auto">
          <a:xfrm>
            <a:off x="152400" y="3640138"/>
            <a:ext cx="14478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A stand alone program</a:t>
            </a:r>
            <a:endParaRPr lang="zh-CN" altLang="en-US">
              <a:latin typeface="Arial" panose="020B0604020202090204" pitchFamily="34" charset="0"/>
            </a:endParaRPr>
          </a:p>
        </p:txBody>
      </p:sp>
      <p:sp>
        <p:nvSpPr>
          <p:cNvPr id="26628" name="TextBox 7"/>
          <p:cNvSpPr txBox="1">
            <a:spLocks noChangeArrowheads="1"/>
          </p:cNvSpPr>
          <p:nvPr/>
        </p:nvSpPr>
        <p:spPr bwMode="auto">
          <a:xfrm>
            <a:off x="1651000" y="3446463"/>
            <a:ext cx="24161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main()</a:t>
            </a:r>
            <a:r>
              <a:rPr lang="zh-CN" altLang="en-US">
                <a:latin typeface="Arial" panose="020B0604020202090204" pitchFamily="34" charset="0"/>
              </a:rPr>
              <a:t> </a:t>
            </a:r>
            <a:r>
              <a:rPr lang="en-US" altLang="zh-CN">
                <a:latin typeface="Arial" panose="020B0604020202090204" pitchFamily="34" charset="0"/>
              </a:rPr>
              <a:t>function</a:t>
            </a:r>
            <a:endParaRPr lang="zh-CN" altLang="en-US">
              <a:latin typeface="Arial" panose="020B0604020202090204" pitchFamily="34" charset="0"/>
            </a:endParaRPr>
          </a:p>
        </p:txBody>
      </p:sp>
      <p:sp>
        <p:nvSpPr>
          <p:cNvPr id="26629" name="TextBox 8"/>
          <p:cNvSpPr txBox="1">
            <a:spLocks noChangeArrowheads="1"/>
          </p:cNvSpPr>
          <p:nvPr/>
        </p:nvSpPr>
        <p:spPr bwMode="auto">
          <a:xfrm>
            <a:off x="1508125" y="3879850"/>
            <a:ext cx="25193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User-defined functions</a:t>
            </a:r>
            <a:endParaRPr lang="zh-CN" altLang="en-US">
              <a:latin typeface="Arial" panose="020B0604020202090204" pitchFamily="34" charset="0"/>
            </a:endParaRPr>
          </a:p>
        </p:txBody>
      </p:sp>
      <p:sp>
        <p:nvSpPr>
          <p:cNvPr id="26630" name="TextBox 9"/>
          <p:cNvSpPr txBox="1">
            <a:spLocks noChangeArrowheads="1"/>
          </p:cNvSpPr>
          <p:nvPr/>
        </p:nvSpPr>
        <p:spPr bwMode="auto">
          <a:xfrm>
            <a:off x="1498600" y="4759325"/>
            <a:ext cx="2873375" cy="461963"/>
          </a:xfrm>
          <a:prstGeom prst="rect">
            <a:avLst/>
          </a:prstGeom>
          <a:noFill/>
          <a:ln w="25400">
            <a:solidFill>
              <a:schemeClr val="tx1"/>
            </a:solidFill>
            <a:prstDash val="sysDot"/>
            <a:miter lim="800000"/>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Library functions</a:t>
            </a:r>
            <a:endParaRPr lang="zh-CN" altLang="en-US">
              <a:latin typeface="Arial" panose="020B0604020202090204" pitchFamily="34" charset="0"/>
            </a:endParaRPr>
          </a:p>
        </p:txBody>
      </p:sp>
      <p:sp>
        <p:nvSpPr>
          <p:cNvPr id="8" name="左大括号 7"/>
          <p:cNvSpPr/>
          <p:nvPr/>
        </p:nvSpPr>
        <p:spPr bwMode="auto">
          <a:xfrm>
            <a:off x="1219200" y="3662363"/>
            <a:ext cx="333375" cy="1330325"/>
          </a:xfrm>
          <a:prstGeom prst="leftBrace">
            <a:avLst>
              <a:gd name="adj1" fmla="val 8313"/>
              <a:gd name="adj2" fmla="val 50000"/>
            </a:avLst>
          </a:prstGeom>
          <a:noFill/>
          <a:ln w="25400">
            <a:solidFill>
              <a:schemeClr val="tx1"/>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9" name="TextBox 8"/>
          <p:cNvSpPr txBox="1">
            <a:spLocks noChangeArrowheads="1"/>
          </p:cNvSpPr>
          <p:nvPr/>
        </p:nvSpPr>
        <p:spPr bwMode="auto">
          <a:xfrm>
            <a:off x="1508125" y="2986088"/>
            <a:ext cx="2303463"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a:solidFill>
                  <a:srgbClr val="FF0000"/>
                </a:solidFill>
                <a:latin typeface="Arial" panose="020B0604020202090204" pitchFamily="34" charset="0"/>
              </a:rPr>
              <a:t>Project</a:t>
            </a:r>
            <a:endParaRPr lang="zh-CN" altLang="en-US">
              <a:solidFill>
                <a:srgbClr val="FF0000"/>
              </a:solidFill>
              <a:latin typeface="Arial" panose="020B0604020202090204" pitchFamily="34" charset="0"/>
            </a:endParaRPr>
          </a:p>
        </p:txBody>
      </p:sp>
      <p:sp>
        <p:nvSpPr>
          <p:cNvPr id="10" name="矩形 9"/>
          <p:cNvSpPr>
            <a:spLocks noChangeArrowheads="1"/>
          </p:cNvSpPr>
          <p:nvPr/>
        </p:nvSpPr>
        <p:spPr bwMode="auto">
          <a:xfrm>
            <a:off x="1579563" y="3014663"/>
            <a:ext cx="2792412" cy="1597025"/>
          </a:xfrm>
          <a:prstGeom prst="rect">
            <a:avLst/>
          </a:prstGeom>
          <a:noFill/>
          <a:ln w="25400">
            <a:solidFill>
              <a:schemeClr val="tx1"/>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11" name="TextBox 10"/>
          <p:cNvSpPr txBox="1">
            <a:spLocks noChangeArrowheads="1"/>
          </p:cNvSpPr>
          <p:nvPr/>
        </p:nvSpPr>
        <p:spPr bwMode="auto">
          <a:xfrm>
            <a:off x="4371975" y="3159125"/>
            <a:ext cx="808038"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sz="6600">
                <a:latin typeface="Arial" panose="020B0604020202090204" pitchFamily="34" charset="0"/>
              </a:rPr>
              <a:t>…</a:t>
            </a:r>
            <a:endParaRPr lang="zh-CN" altLang="en-US" sz="6600">
              <a:latin typeface="Arial" panose="020B0604020202090204" pitchFamily="34" charset="0"/>
            </a:endParaRPr>
          </a:p>
        </p:txBody>
      </p:sp>
      <p:sp>
        <p:nvSpPr>
          <p:cNvPr id="12" name="左大括号 11"/>
          <p:cNvSpPr/>
          <p:nvPr/>
        </p:nvSpPr>
        <p:spPr bwMode="auto">
          <a:xfrm rot="5400000">
            <a:off x="4044156" y="-1072356"/>
            <a:ext cx="1549400" cy="7199312"/>
          </a:xfrm>
          <a:prstGeom prst="leftBrace">
            <a:avLst>
              <a:gd name="adj1" fmla="val 8325"/>
              <a:gd name="adj2" fmla="val 50000"/>
            </a:avLst>
          </a:prstGeom>
          <a:noFill/>
          <a:ln w="25400">
            <a:solidFill>
              <a:schemeClr val="tx1"/>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13" name="TextBox 12"/>
          <p:cNvSpPr txBox="1">
            <a:spLocks noChangeArrowheads="1"/>
          </p:cNvSpPr>
          <p:nvPr/>
        </p:nvSpPr>
        <p:spPr bwMode="auto">
          <a:xfrm>
            <a:off x="2895600" y="990600"/>
            <a:ext cx="486251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solidFill>
                  <a:srgbClr val="FF0000"/>
                </a:solidFill>
                <a:latin typeface="Arial" panose="020B0604020202090204" pitchFamily="34" charset="0"/>
              </a:rPr>
              <a:t>Workspace (Collection of related projects)</a:t>
            </a:r>
            <a:endParaRPr lang="zh-CN" altLang="en-US">
              <a:solidFill>
                <a:srgbClr val="FF0000"/>
              </a:solidFill>
              <a:latin typeface="Arial" panose="020B0604020202090204" pitchFamily="34" charset="0"/>
            </a:endParaRPr>
          </a:p>
        </p:txBody>
      </p:sp>
      <p:grpSp>
        <p:nvGrpSpPr>
          <p:cNvPr id="3" name="组合 13"/>
          <p:cNvGrpSpPr/>
          <p:nvPr/>
        </p:nvGrpSpPr>
        <p:grpSpPr bwMode="auto">
          <a:xfrm>
            <a:off x="5410200" y="2986088"/>
            <a:ext cx="2863850" cy="1625600"/>
            <a:chOff x="6096000" y="4241800"/>
            <a:chExt cx="2863850" cy="1625600"/>
          </a:xfrm>
        </p:grpSpPr>
        <p:sp>
          <p:nvSpPr>
            <p:cNvPr id="26638" name="TextBox 7"/>
            <p:cNvSpPr txBox="1">
              <a:spLocks noChangeArrowheads="1"/>
            </p:cNvSpPr>
            <p:nvPr/>
          </p:nvSpPr>
          <p:spPr bwMode="auto">
            <a:xfrm>
              <a:off x="6238874" y="4702175"/>
              <a:ext cx="2416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main()</a:t>
              </a:r>
              <a:r>
                <a:rPr lang="zh-CN" altLang="en-US">
                  <a:latin typeface="Arial" panose="020B0604020202090204" pitchFamily="34" charset="0"/>
                </a:rPr>
                <a:t> </a:t>
              </a:r>
              <a:r>
                <a:rPr lang="en-US" altLang="zh-CN">
                  <a:latin typeface="Arial" panose="020B0604020202090204" pitchFamily="34" charset="0"/>
                </a:rPr>
                <a:t>function</a:t>
              </a:r>
              <a:endParaRPr lang="zh-CN" altLang="en-US">
                <a:latin typeface="Arial" panose="020B0604020202090204" pitchFamily="34" charset="0"/>
              </a:endParaRPr>
            </a:p>
          </p:txBody>
        </p:sp>
        <p:sp>
          <p:nvSpPr>
            <p:cNvPr id="26639" name="TextBox 15"/>
            <p:cNvSpPr txBox="1">
              <a:spLocks noChangeArrowheads="1"/>
            </p:cNvSpPr>
            <p:nvPr/>
          </p:nvSpPr>
          <p:spPr bwMode="auto">
            <a:xfrm>
              <a:off x="6096000" y="4241800"/>
              <a:ext cx="2303462"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lang="en-US" altLang="zh-CN">
                  <a:solidFill>
                    <a:srgbClr val="FF0000"/>
                  </a:solidFill>
                  <a:latin typeface="Arial" panose="020B0604020202090204" pitchFamily="34" charset="0"/>
                </a:rPr>
                <a:t>Project</a:t>
              </a:r>
              <a:endParaRPr lang="zh-CN" altLang="en-US">
                <a:solidFill>
                  <a:srgbClr val="FF0000"/>
                </a:solidFill>
                <a:latin typeface="Arial" panose="020B0604020202090204" pitchFamily="34" charset="0"/>
              </a:endParaRPr>
            </a:p>
          </p:txBody>
        </p:sp>
        <p:sp>
          <p:nvSpPr>
            <p:cNvPr id="26640" name="矩形 16"/>
            <p:cNvSpPr>
              <a:spLocks noChangeArrowheads="1"/>
            </p:cNvSpPr>
            <p:nvPr/>
          </p:nvSpPr>
          <p:spPr bwMode="auto">
            <a:xfrm>
              <a:off x="6167437" y="4270375"/>
              <a:ext cx="2792413" cy="1597025"/>
            </a:xfrm>
            <a:prstGeom prst="rect">
              <a:avLst/>
            </a:prstGeom>
            <a:noFill/>
            <a:ln w="25400">
              <a:solidFill>
                <a:schemeClr val="tx1"/>
              </a:solidFill>
              <a:rou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26641" name="TextBox 8"/>
            <p:cNvSpPr txBox="1">
              <a:spLocks noChangeArrowheads="1"/>
            </p:cNvSpPr>
            <p:nvPr/>
          </p:nvSpPr>
          <p:spPr bwMode="auto">
            <a:xfrm>
              <a:off x="6324600" y="5029200"/>
              <a:ext cx="25193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r>
                <a:rPr lang="en-US" altLang="zh-CN">
                  <a:latin typeface="Arial" panose="020B0604020202090204" pitchFamily="34" charset="0"/>
                </a:rPr>
                <a:t>User-defined functions</a:t>
              </a:r>
              <a:endParaRPr lang="zh-CN" altLang="en-US">
                <a:latin typeface="Arial" panose="020B0604020202090204"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right)">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up)">
                                      <p:cBhvr>
                                        <p:cTn id="15" dur="500"/>
                                        <p:tgtEl>
                                          <p:spTgt spid="9"/>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up)">
                                      <p:cBhvr>
                                        <p:cTn id="18" dur="500"/>
                                        <p:tgtEl>
                                          <p:spTgt spid="10"/>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down)">
                                      <p:cBhvr>
                                        <p:cTn id="31" dur="500"/>
                                        <p:tgtEl>
                                          <p:spTgt spid="12"/>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down)">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9" grpId="0"/>
      <p:bldP spid="10" grpId="0" animBg="1"/>
      <p:bldP spid="11" grpId="0"/>
      <p:bldP spid="12" grpId="0" animBg="1"/>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1"/>
          <p:cNvSpPr>
            <a:spLocks noGrp="1"/>
          </p:cNvSpPr>
          <p:nvPr>
            <p:ph type="title"/>
          </p:nvPr>
        </p:nvSpPr>
        <p:spPr/>
        <p:txBody>
          <a:bodyPr/>
          <a:lstStyle/>
          <a:p>
            <a:r>
              <a:rPr lang="en-US" altLang="zh-CN">
                <a:ea typeface="宋体" panose="02010600030101010101" pitchFamily="2" charset="-122"/>
              </a:rPr>
              <a:t>Create a workspace and project</a:t>
            </a:r>
            <a:endParaRPr lang="zh-CN" altLang="en-US">
              <a:ea typeface="宋体" panose="02010600030101010101" pitchFamily="2" charset="-122"/>
            </a:endParaRPr>
          </a:p>
        </p:txBody>
      </p:sp>
      <p:sp>
        <p:nvSpPr>
          <p:cNvPr id="28675" name="内容占位符 2"/>
          <p:cNvSpPr>
            <a:spLocks noGrp="1"/>
          </p:cNvSpPr>
          <p:nvPr>
            <p:ph idx="1"/>
          </p:nvPr>
        </p:nvSpPr>
        <p:spPr/>
        <p:txBody>
          <a:bodyPr/>
          <a:lstStyle/>
          <a:p>
            <a:r>
              <a:rPr lang="en-US" altLang="zh-CN">
                <a:ea typeface="宋体" panose="02010600030101010101" pitchFamily="2" charset="-122"/>
              </a:rPr>
              <a:t>File </a:t>
            </a:r>
            <a:r>
              <a:rPr lang="en-US" altLang="zh-CN">
                <a:ea typeface="宋体" panose="02010600030101010101" pitchFamily="2" charset="-122"/>
                <a:sym typeface="Wingdings" panose="05000000000000000000" pitchFamily="2" charset="2"/>
              </a:rPr>
              <a:t> new (Ctrl+N) ‘Workspace’ tab</a:t>
            </a:r>
            <a:endParaRPr lang="zh-CN" altLang="en-US">
              <a:ea typeface="宋体" panose="02010600030101010101" pitchFamily="2" charset="-122"/>
            </a:endParaRPr>
          </a:p>
        </p:txBody>
      </p:sp>
      <p:pic>
        <p:nvPicPr>
          <p:cNvPr id="286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25" y="1647825"/>
            <a:ext cx="7153275" cy="467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en-US" altLang="zh-CN">
                <a:ea typeface="宋体" panose="02010600030101010101" pitchFamily="2" charset="-122"/>
              </a:rPr>
              <a:t>About the course</a:t>
            </a:r>
            <a:endParaRPr lang="zh-CN" altLang="en-US">
              <a:ea typeface="宋体" panose="02010600030101010101" pitchFamily="2" charset="-122"/>
            </a:endParaRPr>
          </a:p>
        </p:txBody>
      </p:sp>
      <p:sp>
        <p:nvSpPr>
          <p:cNvPr id="6147" name="内容占位符 2"/>
          <p:cNvSpPr>
            <a:spLocks noGrp="1"/>
          </p:cNvSpPr>
          <p:nvPr>
            <p:ph idx="1"/>
          </p:nvPr>
        </p:nvSpPr>
        <p:spPr/>
        <p:txBody>
          <a:bodyPr/>
          <a:lstStyle/>
          <a:p>
            <a:r>
              <a:rPr lang="en-US" altLang="zh-CN" dirty="0">
                <a:ea typeface="宋体" panose="02010600030101010101" pitchFamily="2" charset="-122"/>
              </a:rPr>
              <a:t>Instructor: Yi Wang, 27398718@qq.com</a:t>
            </a:r>
          </a:p>
          <a:p>
            <a:r>
              <a:rPr lang="en-US" altLang="zh-CN" dirty="0">
                <a:ea typeface="宋体" panose="02010600030101010101" pitchFamily="2" charset="-122"/>
              </a:rPr>
              <a:t>Teaching assistants (TAs): in</a:t>
            </a:r>
            <a:r>
              <a:rPr lang="zh-CN" altLang="en-US" dirty="0">
                <a:ea typeface="宋体" panose="02010600030101010101" pitchFamily="2" charset="-122"/>
              </a:rPr>
              <a:t> </a:t>
            </a:r>
            <a:r>
              <a:rPr lang="en-US" altLang="zh-CN" dirty="0">
                <a:ea typeface="宋体" panose="02010600030101010101" pitchFamily="2" charset="-122"/>
              </a:rPr>
              <a:t>QQ</a:t>
            </a:r>
            <a:r>
              <a:rPr lang="zh-CN" altLang="en-US" dirty="0">
                <a:ea typeface="宋体" panose="02010600030101010101" pitchFamily="2" charset="-122"/>
              </a:rPr>
              <a:t> </a:t>
            </a:r>
            <a:r>
              <a:rPr lang="en-US" altLang="zh-CN" dirty="0">
                <a:ea typeface="宋体" panose="02010600030101010101" pitchFamily="2" charset="-122"/>
              </a:rPr>
              <a:t>group</a:t>
            </a:r>
          </a:p>
          <a:p>
            <a:pPr>
              <a:buNone/>
            </a:pPr>
            <a:r>
              <a:rPr lang="en-US" altLang="zh-CN" dirty="0">
                <a:ea typeface="宋体" panose="02010600030101010101" pitchFamily="2" charset="-122"/>
              </a:rPr>
              <a:t>	Office hours: </a:t>
            </a:r>
            <a:r>
              <a:rPr lang="zh-CN" altLang="en-US" dirty="0">
                <a:ea typeface="宋体" panose="02010600030101010101" pitchFamily="2" charset="-122"/>
              </a:rPr>
              <a:t>信息楼</a:t>
            </a:r>
            <a:r>
              <a:rPr lang="en-US" altLang="zh-CN" dirty="0">
                <a:ea typeface="宋体" panose="02010600030101010101" pitchFamily="2" charset="-122"/>
              </a:rPr>
              <a:t> 319 (upon request, emails are preferred)</a:t>
            </a:r>
          </a:p>
          <a:p>
            <a:r>
              <a:rPr lang="en-US" altLang="zh-CN" dirty="0">
                <a:ea typeface="宋体" panose="02010600030101010101" pitchFamily="2" charset="-122"/>
              </a:rPr>
              <a:t>Slides: QQ group </a:t>
            </a:r>
          </a:p>
          <a:p>
            <a:r>
              <a:rPr lang="en-US" altLang="zh-CN" dirty="0">
                <a:ea typeface="宋体" panose="02010600030101010101" pitchFamily="2" charset="-122"/>
              </a:rPr>
              <a:t>Homework submission: Practice hours</a:t>
            </a:r>
          </a:p>
          <a:p>
            <a:r>
              <a:rPr lang="en-US" altLang="zh-CN" dirty="0">
                <a:ea typeface="宋体" panose="02010600030101010101" pitchFamily="2" charset="-122"/>
              </a:rPr>
              <a:t>Grading: 30% (Assignments &amp; class participation) + 70% (Final exam)</a:t>
            </a:r>
            <a:endParaRPr lang="zh-CN" altLang="en-US" dirty="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p:cNvSpPr>
            <a:spLocks noGrp="1"/>
          </p:cNvSpPr>
          <p:nvPr>
            <p:ph type="title"/>
          </p:nvPr>
        </p:nvSpPr>
        <p:spPr/>
        <p:txBody>
          <a:bodyPr/>
          <a:lstStyle/>
          <a:p>
            <a:r>
              <a:rPr lang="en-US" altLang="zh-CN">
                <a:ea typeface="宋体" panose="02010600030101010101" pitchFamily="2" charset="-122"/>
              </a:rPr>
              <a:t>Create a workspace and project</a:t>
            </a:r>
            <a:endParaRPr lang="zh-CN" altLang="en-US">
              <a:ea typeface="宋体" panose="02010600030101010101" pitchFamily="2" charset="-122"/>
            </a:endParaRPr>
          </a:p>
        </p:txBody>
      </p:sp>
      <p:sp>
        <p:nvSpPr>
          <p:cNvPr id="30723" name="内容占位符 2"/>
          <p:cNvSpPr>
            <a:spLocks noGrp="1"/>
          </p:cNvSpPr>
          <p:nvPr>
            <p:ph idx="1"/>
          </p:nvPr>
        </p:nvSpPr>
        <p:spPr>
          <a:xfrm>
            <a:off x="304800" y="990600"/>
            <a:ext cx="8610600" cy="1066800"/>
          </a:xfrm>
        </p:spPr>
        <p:txBody>
          <a:bodyPr/>
          <a:lstStyle/>
          <a:p>
            <a:r>
              <a:rPr lang="en-US" altLang="zh-CN">
                <a:ea typeface="宋体" panose="02010600030101010101" pitchFamily="2" charset="-122"/>
              </a:rPr>
              <a:t>File </a:t>
            </a:r>
            <a:r>
              <a:rPr lang="en-US" altLang="zh-CN">
                <a:ea typeface="宋体" panose="02010600030101010101" pitchFamily="2" charset="-122"/>
                <a:sym typeface="Wingdings" panose="05000000000000000000" pitchFamily="2" charset="2"/>
              </a:rPr>
              <a:t> new (Ctrl+N) ‘Projects’ tab</a:t>
            </a:r>
          </a:p>
          <a:p>
            <a:r>
              <a:rPr lang="en-US" altLang="zh-CN">
                <a:solidFill>
                  <a:srgbClr val="FF0000"/>
                </a:solidFill>
                <a:ea typeface="宋体" panose="02010600030101010101" pitchFamily="2" charset="-122"/>
                <a:sym typeface="Wingdings" panose="05000000000000000000" pitchFamily="2" charset="2"/>
              </a:rPr>
              <a:t>‘Win32 Console Application’</a:t>
            </a:r>
          </a:p>
          <a:p>
            <a:endParaRPr lang="zh-CN" altLang="en-US">
              <a:ea typeface="宋体" panose="02010600030101010101" pitchFamily="2" charset="-122"/>
            </a:endParaRPr>
          </a:p>
        </p:txBody>
      </p:sp>
      <p:pic>
        <p:nvPicPr>
          <p:cNvPr id="3072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363" y="1952625"/>
            <a:ext cx="7153275" cy="467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椭圆 4"/>
          <p:cNvSpPr>
            <a:spLocks noChangeArrowheads="1"/>
          </p:cNvSpPr>
          <p:nvPr/>
        </p:nvSpPr>
        <p:spPr bwMode="auto">
          <a:xfrm>
            <a:off x="914400" y="4876800"/>
            <a:ext cx="2514600" cy="2286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标题 1"/>
          <p:cNvSpPr>
            <a:spLocks noGrp="1"/>
          </p:cNvSpPr>
          <p:nvPr>
            <p:ph type="title"/>
          </p:nvPr>
        </p:nvSpPr>
        <p:spPr/>
        <p:txBody>
          <a:bodyPr/>
          <a:lstStyle/>
          <a:p>
            <a:r>
              <a:rPr lang="en-US" altLang="zh-CN">
                <a:ea typeface="宋体" panose="02010600030101010101" pitchFamily="2" charset="-122"/>
              </a:rPr>
              <a:t>Create source files</a:t>
            </a:r>
            <a:endParaRPr lang="zh-CN" altLang="en-US">
              <a:ea typeface="宋体" panose="02010600030101010101" pitchFamily="2" charset="-122"/>
            </a:endParaRPr>
          </a:p>
        </p:txBody>
      </p:sp>
      <p:sp>
        <p:nvSpPr>
          <p:cNvPr id="32771" name="内容占位符 2"/>
          <p:cNvSpPr>
            <a:spLocks noGrp="1"/>
          </p:cNvSpPr>
          <p:nvPr>
            <p:ph idx="1"/>
          </p:nvPr>
        </p:nvSpPr>
        <p:spPr/>
        <p:txBody>
          <a:bodyPr/>
          <a:lstStyle/>
          <a:p>
            <a:r>
              <a:rPr lang="en-US" altLang="zh-CN">
                <a:ea typeface="宋体" panose="02010600030101010101" pitchFamily="2" charset="-122"/>
              </a:rPr>
              <a:t>File </a:t>
            </a:r>
            <a:r>
              <a:rPr lang="en-US" altLang="zh-CN">
                <a:ea typeface="宋体" panose="02010600030101010101" pitchFamily="2" charset="-122"/>
                <a:sym typeface="Wingdings" panose="05000000000000000000" pitchFamily="2" charset="2"/>
              </a:rPr>
              <a:t> new (Ctrl+N) ‘Files’ tab</a:t>
            </a:r>
          </a:p>
          <a:p>
            <a:r>
              <a:rPr lang="en-US" altLang="zh-CN">
                <a:ea typeface="宋体" panose="02010600030101010101" pitchFamily="2" charset="-122"/>
                <a:sym typeface="Wingdings" panose="05000000000000000000" pitchFamily="2" charset="2"/>
              </a:rPr>
              <a:t>‘C++ Source File’</a:t>
            </a:r>
          </a:p>
          <a:p>
            <a:r>
              <a:rPr lang="en-US" altLang="zh-CN">
                <a:ea typeface="宋体" panose="02010600030101010101" pitchFamily="2" charset="-122"/>
                <a:sym typeface="Wingdings" panose="05000000000000000000" pitchFamily="2" charset="2"/>
              </a:rPr>
              <a:t>Type in a name ending with </a:t>
            </a:r>
            <a:r>
              <a:rPr lang="en-US" altLang="zh-CN">
                <a:solidFill>
                  <a:srgbClr val="FF0000"/>
                </a:solidFill>
                <a:ea typeface="宋体" panose="02010600030101010101" pitchFamily="2" charset="-122"/>
                <a:sym typeface="Wingdings" panose="05000000000000000000" pitchFamily="2" charset="2"/>
              </a:rPr>
              <a:t>‘.c’</a:t>
            </a:r>
          </a:p>
          <a:p>
            <a:endParaRPr lang="zh-CN" altLang="en-US">
              <a:ea typeface="宋体" panose="02010600030101010101" pitchFamily="2" charset="-122"/>
            </a:endParaRPr>
          </a:p>
        </p:txBody>
      </p:sp>
      <p:pic>
        <p:nvPicPr>
          <p:cNvPr id="3277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363" y="2424113"/>
            <a:ext cx="6548437" cy="428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3" name="椭圆 4"/>
          <p:cNvSpPr>
            <a:spLocks noChangeArrowheads="1"/>
          </p:cNvSpPr>
          <p:nvPr/>
        </p:nvSpPr>
        <p:spPr bwMode="auto">
          <a:xfrm>
            <a:off x="914400" y="3581400"/>
            <a:ext cx="1752600" cy="2286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
        <p:nvSpPr>
          <p:cNvPr id="32774" name="椭圆 5"/>
          <p:cNvSpPr>
            <a:spLocks noChangeArrowheads="1"/>
          </p:cNvSpPr>
          <p:nvPr/>
        </p:nvSpPr>
        <p:spPr bwMode="auto">
          <a:xfrm>
            <a:off x="5105400" y="3962400"/>
            <a:ext cx="2286000" cy="3048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标题 1"/>
          <p:cNvSpPr>
            <a:spLocks noGrp="1"/>
          </p:cNvSpPr>
          <p:nvPr>
            <p:ph type="title"/>
          </p:nvPr>
        </p:nvSpPr>
        <p:spPr/>
        <p:txBody>
          <a:bodyPr/>
          <a:lstStyle/>
          <a:p>
            <a:r>
              <a:rPr lang="en-US" altLang="zh-CN">
                <a:ea typeface="宋体" panose="02010600030101010101" pitchFamily="2" charset="-122"/>
              </a:rPr>
              <a:t>Type in programs</a:t>
            </a:r>
            <a:endParaRPr lang="zh-CN" altLang="en-US">
              <a:ea typeface="宋体" panose="02010600030101010101" pitchFamily="2" charset="-122"/>
            </a:endParaRPr>
          </a:p>
        </p:txBody>
      </p:sp>
      <p:pic>
        <p:nvPicPr>
          <p:cNvPr id="3481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775" y="990600"/>
            <a:ext cx="8556625" cy="560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标题 1"/>
          <p:cNvSpPr>
            <a:spLocks noGrp="1"/>
          </p:cNvSpPr>
          <p:nvPr>
            <p:ph type="title"/>
          </p:nvPr>
        </p:nvSpPr>
        <p:spPr/>
        <p:txBody>
          <a:bodyPr/>
          <a:lstStyle/>
          <a:p>
            <a:r>
              <a:rPr lang="en-US" altLang="zh-CN">
                <a:ea typeface="宋体" panose="02010600030101010101" pitchFamily="2" charset="-122"/>
              </a:rPr>
              <a:t>Compile</a:t>
            </a:r>
            <a:endParaRPr lang="zh-CN" altLang="en-US">
              <a:ea typeface="宋体" panose="02010600030101010101" pitchFamily="2" charset="-122"/>
            </a:endParaRPr>
          </a:p>
        </p:txBody>
      </p:sp>
      <p:sp>
        <p:nvSpPr>
          <p:cNvPr id="36867" name="内容占位符 2"/>
          <p:cNvSpPr>
            <a:spLocks noGrp="1"/>
          </p:cNvSpPr>
          <p:nvPr>
            <p:ph idx="1"/>
          </p:nvPr>
        </p:nvSpPr>
        <p:spPr/>
        <p:txBody>
          <a:bodyPr/>
          <a:lstStyle/>
          <a:p>
            <a:r>
              <a:rPr lang="en-US" altLang="zh-CN">
                <a:ea typeface="宋体" panose="02010600030101010101" pitchFamily="2" charset="-122"/>
              </a:rPr>
              <a:t>Build </a:t>
            </a:r>
            <a:r>
              <a:rPr lang="en-US" altLang="zh-CN">
                <a:ea typeface="宋体" panose="02010600030101010101" pitchFamily="2" charset="-122"/>
                <a:sym typeface="Wingdings" panose="05000000000000000000" pitchFamily="2" charset="2"/>
              </a:rPr>
              <a:t> Compile </a:t>
            </a:r>
            <a:r>
              <a:rPr lang="en-US" altLang="zh-CN">
                <a:solidFill>
                  <a:srgbClr val="FF0000"/>
                </a:solidFill>
                <a:ea typeface="宋体" panose="02010600030101010101" pitchFamily="2" charset="-122"/>
                <a:sym typeface="Wingdings" panose="05000000000000000000" pitchFamily="2" charset="2"/>
              </a:rPr>
              <a:t>Filename</a:t>
            </a:r>
            <a:r>
              <a:rPr lang="en-US" altLang="zh-CN">
                <a:ea typeface="宋体" panose="02010600030101010101" pitchFamily="2" charset="-122"/>
                <a:sym typeface="Wingdings" panose="05000000000000000000" pitchFamily="2" charset="2"/>
              </a:rPr>
              <a:t>.c (Ctrl+F7) </a:t>
            </a:r>
          </a:p>
          <a:p>
            <a:r>
              <a:rPr lang="en-US" altLang="zh-CN">
                <a:ea typeface="宋体" panose="02010600030101010101" pitchFamily="2" charset="-122"/>
                <a:sym typeface="Wingdings" panose="05000000000000000000" pitchFamily="2" charset="2"/>
              </a:rPr>
              <a:t>Click ‘compile’ button in ‘Build bar’ </a:t>
            </a:r>
            <a:endParaRPr lang="zh-CN" altLang="en-US">
              <a:ea typeface="宋体" panose="02010600030101010101" pitchFamily="2" charset="-122"/>
            </a:endParaRPr>
          </a:p>
        </p:txBody>
      </p:sp>
      <p:pic>
        <p:nvPicPr>
          <p:cNvPr id="3686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28800"/>
            <a:ext cx="7315200" cy="479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9" name="椭圆 4"/>
          <p:cNvSpPr>
            <a:spLocks noChangeArrowheads="1"/>
          </p:cNvSpPr>
          <p:nvPr/>
        </p:nvSpPr>
        <p:spPr bwMode="auto">
          <a:xfrm>
            <a:off x="4800600" y="2438400"/>
            <a:ext cx="304800" cy="2286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标题 1"/>
          <p:cNvSpPr>
            <a:spLocks noGrp="1"/>
          </p:cNvSpPr>
          <p:nvPr>
            <p:ph type="title"/>
          </p:nvPr>
        </p:nvSpPr>
        <p:spPr/>
        <p:txBody>
          <a:bodyPr/>
          <a:lstStyle/>
          <a:p>
            <a:r>
              <a:rPr lang="en-US" altLang="zh-CN">
                <a:ea typeface="宋体" panose="02010600030101010101" pitchFamily="2" charset="-122"/>
              </a:rPr>
              <a:t>Link</a:t>
            </a:r>
            <a:endParaRPr lang="zh-CN" altLang="en-US">
              <a:ea typeface="宋体" panose="02010600030101010101" pitchFamily="2" charset="-122"/>
            </a:endParaRPr>
          </a:p>
        </p:txBody>
      </p:sp>
      <p:sp>
        <p:nvSpPr>
          <p:cNvPr id="38915" name="内容占位符 2"/>
          <p:cNvSpPr>
            <a:spLocks noGrp="1"/>
          </p:cNvSpPr>
          <p:nvPr>
            <p:ph idx="1"/>
          </p:nvPr>
        </p:nvSpPr>
        <p:spPr/>
        <p:txBody>
          <a:bodyPr/>
          <a:lstStyle/>
          <a:p>
            <a:r>
              <a:rPr lang="en-US" altLang="zh-CN">
                <a:ea typeface="宋体" panose="02010600030101010101" pitchFamily="2" charset="-122"/>
              </a:rPr>
              <a:t>Build</a:t>
            </a:r>
            <a:r>
              <a:rPr lang="en-US" altLang="zh-CN">
                <a:ea typeface="宋体" panose="02010600030101010101" pitchFamily="2" charset="-122"/>
                <a:sym typeface="Wingdings" panose="05000000000000000000" pitchFamily="2" charset="2"/>
              </a:rPr>
              <a:t> Build </a:t>
            </a:r>
            <a:r>
              <a:rPr lang="en-US" altLang="zh-CN">
                <a:solidFill>
                  <a:srgbClr val="FF0000"/>
                </a:solidFill>
                <a:ea typeface="宋体" panose="02010600030101010101" pitchFamily="2" charset="-122"/>
                <a:sym typeface="Wingdings" panose="05000000000000000000" pitchFamily="2" charset="2"/>
              </a:rPr>
              <a:t>Projectname</a:t>
            </a:r>
            <a:r>
              <a:rPr lang="en-US" altLang="zh-CN">
                <a:ea typeface="宋体" panose="02010600030101010101" pitchFamily="2" charset="-122"/>
                <a:sym typeface="Wingdings" panose="05000000000000000000" pitchFamily="2" charset="2"/>
              </a:rPr>
              <a:t>.exe (F7) </a:t>
            </a:r>
          </a:p>
          <a:p>
            <a:r>
              <a:rPr lang="en-US" altLang="zh-CN">
                <a:ea typeface="宋体" panose="02010600030101010101" pitchFamily="2" charset="-122"/>
                <a:sym typeface="Wingdings" panose="05000000000000000000" pitchFamily="2" charset="2"/>
              </a:rPr>
              <a:t>Click ‘build’ button in ‘build’ bar</a:t>
            </a:r>
          </a:p>
          <a:p>
            <a:endParaRPr lang="zh-CN" altLang="en-US">
              <a:ea typeface="宋体" panose="02010600030101010101" pitchFamily="2" charset="-122"/>
            </a:endParaRPr>
          </a:p>
        </p:txBody>
      </p:sp>
      <p:pic>
        <p:nvPicPr>
          <p:cNvPr id="3891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28800"/>
            <a:ext cx="7315200" cy="479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7" name="椭圆 4"/>
          <p:cNvSpPr>
            <a:spLocks noChangeArrowheads="1"/>
          </p:cNvSpPr>
          <p:nvPr/>
        </p:nvSpPr>
        <p:spPr bwMode="auto">
          <a:xfrm>
            <a:off x="4953000" y="2438400"/>
            <a:ext cx="304800" cy="2286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标题 1"/>
          <p:cNvSpPr>
            <a:spLocks noGrp="1"/>
          </p:cNvSpPr>
          <p:nvPr>
            <p:ph type="title"/>
          </p:nvPr>
        </p:nvSpPr>
        <p:spPr/>
        <p:txBody>
          <a:bodyPr/>
          <a:lstStyle/>
          <a:p>
            <a:r>
              <a:rPr lang="en-US" altLang="zh-CN">
                <a:ea typeface="宋体" panose="02010600030101010101" pitchFamily="2" charset="-122"/>
              </a:rPr>
              <a:t>Execute</a:t>
            </a:r>
            <a:endParaRPr lang="zh-CN" altLang="en-US">
              <a:ea typeface="宋体" panose="02010600030101010101" pitchFamily="2" charset="-122"/>
            </a:endParaRPr>
          </a:p>
        </p:txBody>
      </p:sp>
      <p:sp>
        <p:nvSpPr>
          <p:cNvPr id="40963" name="内容占位符 2"/>
          <p:cNvSpPr>
            <a:spLocks noGrp="1"/>
          </p:cNvSpPr>
          <p:nvPr>
            <p:ph idx="1"/>
          </p:nvPr>
        </p:nvSpPr>
        <p:spPr/>
        <p:txBody>
          <a:bodyPr/>
          <a:lstStyle/>
          <a:p>
            <a:r>
              <a:rPr lang="en-US" altLang="zh-CN">
                <a:ea typeface="宋体" panose="02010600030101010101" pitchFamily="2" charset="-122"/>
              </a:rPr>
              <a:t>Build</a:t>
            </a:r>
            <a:r>
              <a:rPr lang="en-US" altLang="zh-CN">
                <a:ea typeface="宋体" panose="02010600030101010101" pitchFamily="2" charset="-122"/>
                <a:sym typeface="Wingdings" panose="05000000000000000000" pitchFamily="2" charset="2"/>
              </a:rPr>
              <a:t> Execute </a:t>
            </a:r>
            <a:r>
              <a:rPr lang="en-US" altLang="zh-CN">
                <a:solidFill>
                  <a:srgbClr val="FF0000"/>
                </a:solidFill>
                <a:ea typeface="宋体" panose="02010600030101010101" pitchFamily="2" charset="-122"/>
                <a:sym typeface="Wingdings" panose="05000000000000000000" pitchFamily="2" charset="2"/>
              </a:rPr>
              <a:t>Projectname</a:t>
            </a:r>
            <a:r>
              <a:rPr lang="en-US" altLang="zh-CN">
                <a:ea typeface="宋体" panose="02010600030101010101" pitchFamily="2" charset="-122"/>
                <a:sym typeface="Wingdings" panose="05000000000000000000" pitchFamily="2" charset="2"/>
              </a:rPr>
              <a:t>.exe (Ctrl+F5) </a:t>
            </a:r>
          </a:p>
          <a:p>
            <a:r>
              <a:rPr lang="en-US" altLang="zh-CN">
                <a:ea typeface="宋体" panose="02010600030101010101" pitchFamily="2" charset="-122"/>
                <a:sym typeface="Wingdings" panose="05000000000000000000" pitchFamily="2" charset="2"/>
              </a:rPr>
              <a:t>Click ‘Execute’ button in ‘build’ bar</a:t>
            </a:r>
          </a:p>
          <a:p>
            <a:endParaRPr lang="en-US" altLang="zh-CN">
              <a:ea typeface="宋体" panose="02010600030101010101" pitchFamily="2" charset="-122"/>
              <a:sym typeface="Wingdings" panose="05000000000000000000" pitchFamily="2" charset="2"/>
            </a:endParaRPr>
          </a:p>
          <a:p>
            <a:endParaRPr lang="zh-CN" altLang="en-US">
              <a:ea typeface="宋体" panose="02010600030101010101" pitchFamily="2" charset="-122"/>
            </a:endParaRPr>
          </a:p>
        </p:txBody>
      </p:sp>
      <p:pic>
        <p:nvPicPr>
          <p:cNvPr id="4096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28800"/>
            <a:ext cx="7315200" cy="479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5" name="椭圆 4"/>
          <p:cNvSpPr>
            <a:spLocks noChangeArrowheads="1"/>
          </p:cNvSpPr>
          <p:nvPr/>
        </p:nvSpPr>
        <p:spPr bwMode="auto">
          <a:xfrm>
            <a:off x="5334000" y="2438400"/>
            <a:ext cx="304800" cy="228600"/>
          </a:xfrm>
          <a:prstGeom prst="ellipse">
            <a:avLst/>
          </a:prstGeom>
          <a:noFill/>
          <a:ln w="25400">
            <a:solidFill>
              <a:srgbClr val="003366"/>
            </a:solidFill>
            <a:rou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lnSpc>
                <a:spcPct val="125000"/>
              </a:lnSpc>
              <a:spcBef>
                <a:spcPct val="50000"/>
              </a:spcBef>
              <a:buFontTx/>
              <a:buNone/>
            </a:pPr>
            <a:endParaRPr lang="zh-CN" altLang="en-US" sz="2000">
              <a:latin typeface="楷体" pitchFamily="49" charset="-122"/>
              <a:ea typeface="楷体" pitchFamily="49"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Oval 5"/>
          <p:cNvSpPr>
            <a:spLocks noChangeArrowheads="1"/>
          </p:cNvSpPr>
          <p:nvPr/>
        </p:nvSpPr>
        <p:spPr bwMode="auto">
          <a:xfrm>
            <a:off x="6324600" y="1371600"/>
            <a:ext cx="1560513" cy="914400"/>
          </a:xfrm>
          <a:prstGeom prst="ellipse">
            <a:avLst/>
          </a:prstGeom>
          <a:solidFill>
            <a:srgbClr val="FFFF00"/>
          </a:solidFill>
          <a:ln w="9525">
            <a:solidFill>
              <a:schemeClr val="tx1"/>
            </a:solidFill>
            <a:round/>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35" name="AutoShape 6"/>
          <p:cNvSpPr>
            <a:spLocks noChangeArrowheads="1"/>
          </p:cNvSpPr>
          <p:nvPr/>
        </p:nvSpPr>
        <p:spPr bwMode="auto">
          <a:xfrm>
            <a:off x="3676650" y="2667000"/>
            <a:ext cx="1371600" cy="609600"/>
          </a:xfrm>
          <a:prstGeom prst="flowChartDecision">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36" name="AutoShape 7"/>
          <p:cNvSpPr>
            <a:spLocks noChangeArrowheads="1"/>
          </p:cNvSpPr>
          <p:nvPr/>
        </p:nvSpPr>
        <p:spPr bwMode="auto">
          <a:xfrm>
            <a:off x="3886200" y="685800"/>
            <a:ext cx="914400" cy="304800"/>
          </a:xfrm>
          <a:prstGeom prst="flowChartTerminator">
            <a:avLst/>
          </a:prstGeom>
          <a:solidFill>
            <a:srgbClr val="00FF00"/>
          </a:solidFill>
          <a:ln w="9525">
            <a:solidFill>
              <a:srgbClr val="339966"/>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37" name="AutoShape 8"/>
          <p:cNvSpPr>
            <a:spLocks noChangeArrowheads="1"/>
          </p:cNvSpPr>
          <p:nvPr/>
        </p:nvSpPr>
        <p:spPr bwMode="auto">
          <a:xfrm>
            <a:off x="3886200" y="1295400"/>
            <a:ext cx="1066800" cy="457200"/>
          </a:xfrm>
          <a:prstGeom prst="flowChartProcess">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38" name="AutoShape 9"/>
          <p:cNvSpPr>
            <a:spLocks noChangeArrowheads="1"/>
          </p:cNvSpPr>
          <p:nvPr/>
        </p:nvSpPr>
        <p:spPr bwMode="auto">
          <a:xfrm>
            <a:off x="3886200" y="1981200"/>
            <a:ext cx="1066800" cy="457200"/>
          </a:xfrm>
          <a:prstGeom prst="flowChartProcess">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39" name="AutoShape 10"/>
          <p:cNvSpPr>
            <a:spLocks noChangeArrowheads="1"/>
          </p:cNvSpPr>
          <p:nvPr/>
        </p:nvSpPr>
        <p:spPr bwMode="auto">
          <a:xfrm>
            <a:off x="3886200" y="3581400"/>
            <a:ext cx="1066800" cy="457200"/>
          </a:xfrm>
          <a:prstGeom prst="flowChartProcess">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0" name="AutoShape 11"/>
          <p:cNvSpPr>
            <a:spLocks noChangeArrowheads="1"/>
          </p:cNvSpPr>
          <p:nvPr/>
        </p:nvSpPr>
        <p:spPr bwMode="auto">
          <a:xfrm>
            <a:off x="3886200" y="5029200"/>
            <a:ext cx="1066800" cy="457200"/>
          </a:xfrm>
          <a:prstGeom prst="flowChartProcess">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1" name="AutoShape 12"/>
          <p:cNvSpPr>
            <a:spLocks noChangeArrowheads="1"/>
          </p:cNvSpPr>
          <p:nvPr/>
        </p:nvSpPr>
        <p:spPr bwMode="auto">
          <a:xfrm>
            <a:off x="3295650" y="5638800"/>
            <a:ext cx="2209800" cy="609600"/>
          </a:xfrm>
          <a:prstGeom prst="flowChartDecision">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2" name="Oval 13"/>
          <p:cNvSpPr>
            <a:spLocks noChangeArrowheads="1"/>
          </p:cNvSpPr>
          <p:nvPr/>
        </p:nvSpPr>
        <p:spPr bwMode="auto">
          <a:xfrm>
            <a:off x="6400800" y="2667000"/>
            <a:ext cx="1627188" cy="914400"/>
          </a:xfrm>
          <a:prstGeom prst="ellipse">
            <a:avLst/>
          </a:prstGeom>
          <a:solidFill>
            <a:srgbClr val="FFFF00"/>
          </a:solidFill>
          <a:ln w="9525">
            <a:solidFill>
              <a:schemeClr val="tx1"/>
            </a:solidFill>
            <a:round/>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3" name="Oval 14"/>
          <p:cNvSpPr>
            <a:spLocks noChangeArrowheads="1"/>
          </p:cNvSpPr>
          <p:nvPr/>
        </p:nvSpPr>
        <p:spPr bwMode="auto">
          <a:xfrm>
            <a:off x="6400800" y="4038600"/>
            <a:ext cx="1627188" cy="914400"/>
          </a:xfrm>
          <a:prstGeom prst="ellipse">
            <a:avLst/>
          </a:prstGeom>
          <a:solidFill>
            <a:srgbClr val="FFFF00"/>
          </a:solidFill>
          <a:ln w="9525">
            <a:solidFill>
              <a:schemeClr val="tx1"/>
            </a:solidFill>
            <a:round/>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4" name="Oval 15"/>
          <p:cNvSpPr>
            <a:spLocks noChangeArrowheads="1"/>
          </p:cNvSpPr>
          <p:nvPr/>
        </p:nvSpPr>
        <p:spPr bwMode="auto">
          <a:xfrm>
            <a:off x="1692275" y="3305175"/>
            <a:ext cx="1655763" cy="1081088"/>
          </a:xfrm>
          <a:prstGeom prst="ellipse">
            <a:avLst/>
          </a:prstGeom>
          <a:solidFill>
            <a:srgbClr val="FFFF00"/>
          </a:solidFill>
          <a:ln w="9525">
            <a:solidFill>
              <a:schemeClr val="tx1"/>
            </a:solidFill>
            <a:round/>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5" name="AutoShape 16"/>
          <p:cNvSpPr>
            <a:spLocks noChangeArrowheads="1"/>
          </p:cNvSpPr>
          <p:nvPr/>
        </p:nvSpPr>
        <p:spPr bwMode="auto">
          <a:xfrm>
            <a:off x="3657600" y="4267200"/>
            <a:ext cx="1447800" cy="533400"/>
          </a:xfrm>
          <a:prstGeom prst="flowChartDecision">
            <a:avLst/>
          </a:prstGeom>
          <a:solidFill>
            <a:schemeClr val="accent1"/>
          </a:solidFill>
          <a:ln w="9525">
            <a:solidFill>
              <a:schemeClr val="tx1"/>
            </a:solidFill>
            <a:miter lim="800000"/>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0"/>
              </a:spcBef>
              <a:buFontTx/>
              <a:buNone/>
            </a:pPr>
            <a:endParaRPr lang="zh-CN" altLang="en-US" sz="1400">
              <a:latin typeface="Arial" panose="020B0604020202090204" pitchFamily="34" charset="0"/>
            </a:endParaRPr>
          </a:p>
        </p:txBody>
      </p:sp>
      <p:sp>
        <p:nvSpPr>
          <p:cNvPr id="44046" name="Text Box 17"/>
          <p:cNvSpPr txBox="1">
            <a:spLocks noChangeArrowheads="1"/>
          </p:cNvSpPr>
          <p:nvPr/>
        </p:nvSpPr>
        <p:spPr bwMode="auto">
          <a:xfrm>
            <a:off x="3995738" y="1268413"/>
            <a:ext cx="9366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Edit</a:t>
            </a:r>
          </a:p>
        </p:txBody>
      </p:sp>
      <p:sp>
        <p:nvSpPr>
          <p:cNvPr id="44047" name="Text Box 18"/>
          <p:cNvSpPr txBox="1">
            <a:spLocks noChangeArrowheads="1"/>
          </p:cNvSpPr>
          <p:nvPr/>
        </p:nvSpPr>
        <p:spPr bwMode="auto">
          <a:xfrm>
            <a:off x="3746500" y="1981200"/>
            <a:ext cx="15462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Compile</a:t>
            </a:r>
          </a:p>
        </p:txBody>
      </p:sp>
      <p:sp>
        <p:nvSpPr>
          <p:cNvPr id="44048" name="Text Box 19"/>
          <p:cNvSpPr txBox="1">
            <a:spLocks noChangeArrowheads="1"/>
          </p:cNvSpPr>
          <p:nvPr/>
        </p:nvSpPr>
        <p:spPr bwMode="auto">
          <a:xfrm>
            <a:off x="3779838" y="27432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Errors?</a:t>
            </a:r>
          </a:p>
        </p:txBody>
      </p:sp>
      <p:sp>
        <p:nvSpPr>
          <p:cNvPr id="44049" name="Text Box 20"/>
          <p:cNvSpPr txBox="1">
            <a:spLocks noChangeArrowheads="1"/>
          </p:cNvSpPr>
          <p:nvPr/>
        </p:nvSpPr>
        <p:spPr bwMode="auto">
          <a:xfrm>
            <a:off x="3886200" y="3581400"/>
            <a:ext cx="1066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Link</a:t>
            </a:r>
          </a:p>
        </p:txBody>
      </p:sp>
      <p:sp>
        <p:nvSpPr>
          <p:cNvPr id="44050" name="Text Box 21"/>
          <p:cNvSpPr txBox="1">
            <a:spLocks noChangeArrowheads="1"/>
          </p:cNvSpPr>
          <p:nvPr/>
        </p:nvSpPr>
        <p:spPr bwMode="auto">
          <a:xfrm>
            <a:off x="3886200" y="4343400"/>
            <a:ext cx="1219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Errors?</a:t>
            </a:r>
          </a:p>
        </p:txBody>
      </p:sp>
      <p:sp>
        <p:nvSpPr>
          <p:cNvPr id="44051" name="Text Box 22"/>
          <p:cNvSpPr txBox="1">
            <a:spLocks noChangeArrowheads="1"/>
          </p:cNvSpPr>
          <p:nvPr/>
        </p:nvSpPr>
        <p:spPr bwMode="auto">
          <a:xfrm>
            <a:off x="3886200" y="5029200"/>
            <a:ext cx="10668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sz="2000"/>
              <a:t>Execute</a:t>
            </a:r>
          </a:p>
        </p:txBody>
      </p:sp>
      <p:sp>
        <p:nvSpPr>
          <p:cNvPr id="44052" name="Text Box 23"/>
          <p:cNvSpPr txBox="1">
            <a:spLocks noChangeArrowheads="1"/>
          </p:cNvSpPr>
          <p:nvPr/>
        </p:nvSpPr>
        <p:spPr bwMode="auto">
          <a:xfrm>
            <a:off x="3419475" y="5715000"/>
            <a:ext cx="21383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Result Right</a:t>
            </a:r>
            <a:r>
              <a:rPr kumimoji="1" lang="zh-CN" altLang="en-US"/>
              <a:t>？</a:t>
            </a:r>
          </a:p>
        </p:txBody>
      </p:sp>
      <p:sp>
        <p:nvSpPr>
          <p:cNvPr id="44053" name="Text Box 24"/>
          <p:cNvSpPr txBox="1">
            <a:spLocks noChangeArrowheads="1"/>
          </p:cNvSpPr>
          <p:nvPr/>
        </p:nvSpPr>
        <p:spPr bwMode="auto">
          <a:xfrm>
            <a:off x="6324600" y="1447800"/>
            <a:ext cx="990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endParaRPr kumimoji="1" lang="zh-CN" altLang="en-US"/>
          </a:p>
        </p:txBody>
      </p:sp>
      <p:sp>
        <p:nvSpPr>
          <p:cNvPr id="44054" name="Text Box 25"/>
          <p:cNvSpPr txBox="1">
            <a:spLocks noChangeArrowheads="1"/>
          </p:cNvSpPr>
          <p:nvPr/>
        </p:nvSpPr>
        <p:spPr bwMode="auto">
          <a:xfrm>
            <a:off x="6300788" y="1433513"/>
            <a:ext cx="20193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lnSpc>
                <a:spcPct val="70000"/>
              </a:lnSpc>
              <a:spcBef>
                <a:spcPct val="50000"/>
              </a:spcBef>
              <a:buFontTx/>
              <a:buNone/>
            </a:pPr>
            <a:r>
              <a:rPr kumimoji="1" lang="en-US" altLang="zh-CN"/>
              <a:t>  </a:t>
            </a:r>
            <a:r>
              <a:rPr kumimoji="1" lang="en-US" altLang="zh-CN" sz="1600"/>
              <a:t>.C</a:t>
            </a:r>
          </a:p>
          <a:p>
            <a:pPr eaLnBrk="1" hangingPunct="1">
              <a:lnSpc>
                <a:spcPct val="70000"/>
              </a:lnSpc>
              <a:spcBef>
                <a:spcPct val="50000"/>
              </a:spcBef>
              <a:buFontTx/>
              <a:buNone/>
            </a:pPr>
            <a:r>
              <a:rPr kumimoji="1" lang="en-US" altLang="zh-CN" sz="1600"/>
              <a:t>Source Program</a:t>
            </a:r>
            <a:endParaRPr kumimoji="1" lang="en-US" altLang="zh-CN"/>
          </a:p>
        </p:txBody>
      </p:sp>
      <p:sp>
        <p:nvSpPr>
          <p:cNvPr id="44055" name="Text Box 26"/>
          <p:cNvSpPr txBox="1">
            <a:spLocks noChangeArrowheads="1"/>
          </p:cNvSpPr>
          <p:nvPr/>
        </p:nvSpPr>
        <p:spPr bwMode="auto">
          <a:xfrm>
            <a:off x="6300788" y="2730500"/>
            <a:ext cx="18002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lnSpc>
                <a:spcPct val="70000"/>
              </a:lnSpc>
              <a:spcBef>
                <a:spcPct val="50000"/>
              </a:spcBef>
              <a:buFontTx/>
              <a:buNone/>
            </a:pPr>
            <a:r>
              <a:rPr kumimoji="1" lang="en-US" altLang="zh-CN"/>
              <a:t>   </a:t>
            </a:r>
            <a:r>
              <a:rPr kumimoji="1" lang="en-US" altLang="zh-CN" sz="1600"/>
              <a:t>.OBJ</a:t>
            </a:r>
          </a:p>
          <a:p>
            <a:pPr eaLnBrk="1" hangingPunct="1">
              <a:lnSpc>
                <a:spcPct val="70000"/>
              </a:lnSpc>
              <a:spcBef>
                <a:spcPct val="50000"/>
              </a:spcBef>
              <a:buFontTx/>
              <a:buNone/>
            </a:pPr>
            <a:r>
              <a:rPr kumimoji="1" lang="en-US" altLang="zh-CN" sz="1600"/>
              <a:t> Object Program</a:t>
            </a:r>
          </a:p>
        </p:txBody>
      </p:sp>
      <p:sp>
        <p:nvSpPr>
          <p:cNvPr id="44056" name="Text Box 27"/>
          <p:cNvSpPr txBox="1">
            <a:spLocks noChangeArrowheads="1"/>
          </p:cNvSpPr>
          <p:nvPr/>
        </p:nvSpPr>
        <p:spPr bwMode="auto">
          <a:xfrm>
            <a:off x="6692900" y="4097338"/>
            <a:ext cx="1624013" cy="725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lnSpc>
                <a:spcPct val="60000"/>
              </a:lnSpc>
              <a:spcBef>
                <a:spcPct val="50000"/>
              </a:spcBef>
              <a:buFontTx/>
              <a:buNone/>
            </a:pPr>
            <a:r>
              <a:rPr kumimoji="1" lang="en-US" altLang="zh-CN"/>
              <a:t> </a:t>
            </a:r>
            <a:r>
              <a:rPr kumimoji="1" lang="en-US" altLang="zh-CN" sz="1600"/>
              <a:t>.EXE</a:t>
            </a:r>
          </a:p>
          <a:p>
            <a:pPr eaLnBrk="1" hangingPunct="1">
              <a:lnSpc>
                <a:spcPct val="60000"/>
              </a:lnSpc>
              <a:spcBef>
                <a:spcPct val="50000"/>
              </a:spcBef>
              <a:buFontTx/>
              <a:buNone/>
            </a:pPr>
            <a:r>
              <a:rPr kumimoji="1" lang="en-US" altLang="zh-CN" sz="1600"/>
              <a:t>Executive Program</a:t>
            </a:r>
            <a:endParaRPr kumimoji="1" lang="en-US" altLang="zh-CN"/>
          </a:p>
        </p:txBody>
      </p:sp>
      <p:sp>
        <p:nvSpPr>
          <p:cNvPr id="44057" name="Text Box 28"/>
          <p:cNvSpPr txBox="1">
            <a:spLocks noChangeArrowheads="1"/>
          </p:cNvSpPr>
          <p:nvPr/>
        </p:nvSpPr>
        <p:spPr bwMode="auto">
          <a:xfrm>
            <a:off x="3962400" y="6096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Start</a:t>
            </a:r>
          </a:p>
        </p:txBody>
      </p:sp>
      <p:sp>
        <p:nvSpPr>
          <p:cNvPr id="44058" name="Line 29"/>
          <p:cNvSpPr>
            <a:spLocks noChangeShapeType="1"/>
          </p:cNvSpPr>
          <p:nvPr/>
        </p:nvSpPr>
        <p:spPr bwMode="auto">
          <a:xfrm>
            <a:off x="4343400" y="990600"/>
            <a:ext cx="0" cy="3048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59" name="Line 30"/>
          <p:cNvSpPr>
            <a:spLocks noChangeShapeType="1"/>
          </p:cNvSpPr>
          <p:nvPr/>
        </p:nvSpPr>
        <p:spPr bwMode="auto">
          <a:xfrm>
            <a:off x="4343400" y="1676400"/>
            <a:ext cx="0" cy="3048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0" name="Line 31"/>
          <p:cNvSpPr>
            <a:spLocks noChangeShapeType="1"/>
          </p:cNvSpPr>
          <p:nvPr/>
        </p:nvSpPr>
        <p:spPr bwMode="auto">
          <a:xfrm>
            <a:off x="4343400" y="2438400"/>
            <a:ext cx="0" cy="2286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1" name="Line 32"/>
          <p:cNvSpPr>
            <a:spLocks noChangeShapeType="1"/>
          </p:cNvSpPr>
          <p:nvPr/>
        </p:nvSpPr>
        <p:spPr bwMode="auto">
          <a:xfrm>
            <a:off x="4343400" y="3276600"/>
            <a:ext cx="0" cy="3048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2" name="Line 33"/>
          <p:cNvSpPr>
            <a:spLocks noChangeShapeType="1"/>
          </p:cNvSpPr>
          <p:nvPr/>
        </p:nvSpPr>
        <p:spPr bwMode="auto">
          <a:xfrm>
            <a:off x="4381500" y="4038600"/>
            <a:ext cx="0" cy="2286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3" name="Line 34"/>
          <p:cNvSpPr>
            <a:spLocks noChangeShapeType="1"/>
          </p:cNvSpPr>
          <p:nvPr/>
        </p:nvSpPr>
        <p:spPr bwMode="auto">
          <a:xfrm>
            <a:off x="4419600" y="4800600"/>
            <a:ext cx="0" cy="2286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4" name="Line 35"/>
          <p:cNvSpPr>
            <a:spLocks noChangeShapeType="1"/>
          </p:cNvSpPr>
          <p:nvPr/>
        </p:nvSpPr>
        <p:spPr bwMode="auto">
          <a:xfrm>
            <a:off x="4419600" y="5486400"/>
            <a:ext cx="0" cy="1524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5" name="Line 36"/>
          <p:cNvSpPr>
            <a:spLocks noChangeShapeType="1"/>
          </p:cNvSpPr>
          <p:nvPr/>
        </p:nvSpPr>
        <p:spPr bwMode="auto">
          <a:xfrm>
            <a:off x="4419600" y="6248400"/>
            <a:ext cx="0" cy="2286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6" name="Line 37"/>
          <p:cNvSpPr>
            <a:spLocks noChangeShapeType="1"/>
          </p:cNvSpPr>
          <p:nvPr/>
        </p:nvSpPr>
        <p:spPr bwMode="auto">
          <a:xfrm>
            <a:off x="4953000" y="1447800"/>
            <a:ext cx="1371600" cy="3810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7" name="Line 38"/>
          <p:cNvSpPr>
            <a:spLocks noChangeShapeType="1"/>
          </p:cNvSpPr>
          <p:nvPr/>
        </p:nvSpPr>
        <p:spPr bwMode="auto">
          <a:xfrm flipH="1">
            <a:off x="4953000" y="1828800"/>
            <a:ext cx="1371600" cy="3810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8" name="Line 39"/>
          <p:cNvSpPr>
            <a:spLocks noChangeShapeType="1"/>
          </p:cNvSpPr>
          <p:nvPr/>
        </p:nvSpPr>
        <p:spPr bwMode="auto">
          <a:xfrm>
            <a:off x="4953000" y="2209800"/>
            <a:ext cx="1447800" cy="9144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69" name="Line 40"/>
          <p:cNvSpPr>
            <a:spLocks noChangeShapeType="1"/>
          </p:cNvSpPr>
          <p:nvPr/>
        </p:nvSpPr>
        <p:spPr bwMode="auto">
          <a:xfrm flipH="1">
            <a:off x="4953000" y="3124200"/>
            <a:ext cx="1447800" cy="6858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0" name="Line 41"/>
          <p:cNvSpPr>
            <a:spLocks noChangeShapeType="1"/>
          </p:cNvSpPr>
          <p:nvPr/>
        </p:nvSpPr>
        <p:spPr bwMode="auto">
          <a:xfrm>
            <a:off x="4953000" y="3810000"/>
            <a:ext cx="1447800" cy="6858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1" name="Line 42"/>
          <p:cNvSpPr>
            <a:spLocks noChangeShapeType="1"/>
          </p:cNvSpPr>
          <p:nvPr/>
        </p:nvSpPr>
        <p:spPr bwMode="auto">
          <a:xfrm flipH="1">
            <a:off x="4953000" y="4495800"/>
            <a:ext cx="1447800" cy="76200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2" name="Line 43"/>
          <p:cNvSpPr>
            <a:spLocks noChangeShapeType="1"/>
          </p:cNvSpPr>
          <p:nvPr/>
        </p:nvSpPr>
        <p:spPr bwMode="auto">
          <a:xfrm>
            <a:off x="3124200" y="3810000"/>
            <a:ext cx="762000" cy="0"/>
          </a:xfrm>
          <a:prstGeom prst="line">
            <a:avLst/>
          </a:prstGeom>
          <a:noFill/>
          <a:ln w="9525">
            <a:solidFill>
              <a:schemeClr val="tx1"/>
            </a:solidFill>
            <a:prstDash val="dash"/>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3" name="Line 44"/>
          <p:cNvSpPr>
            <a:spLocks noChangeShapeType="1"/>
          </p:cNvSpPr>
          <p:nvPr/>
        </p:nvSpPr>
        <p:spPr bwMode="auto">
          <a:xfrm flipH="1">
            <a:off x="1600200" y="5943600"/>
            <a:ext cx="16764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4" name="Line 45"/>
          <p:cNvSpPr>
            <a:spLocks noChangeShapeType="1"/>
          </p:cNvSpPr>
          <p:nvPr/>
        </p:nvSpPr>
        <p:spPr bwMode="auto">
          <a:xfrm flipV="1">
            <a:off x="1600200" y="1066800"/>
            <a:ext cx="0" cy="48768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5" name="Line 46"/>
          <p:cNvSpPr>
            <a:spLocks noChangeShapeType="1"/>
          </p:cNvSpPr>
          <p:nvPr/>
        </p:nvSpPr>
        <p:spPr bwMode="auto">
          <a:xfrm>
            <a:off x="1524000" y="1066800"/>
            <a:ext cx="27432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6" name="Line 47"/>
          <p:cNvSpPr>
            <a:spLocks noChangeShapeType="1"/>
          </p:cNvSpPr>
          <p:nvPr/>
        </p:nvSpPr>
        <p:spPr bwMode="auto">
          <a:xfrm flipH="1">
            <a:off x="1600200" y="2971800"/>
            <a:ext cx="20574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7" name="Line 48"/>
          <p:cNvSpPr>
            <a:spLocks noChangeShapeType="1"/>
          </p:cNvSpPr>
          <p:nvPr/>
        </p:nvSpPr>
        <p:spPr bwMode="auto">
          <a:xfrm flipH="1">
            <a:off x="1600200" y="4533900"/>
            <a:ext cx="20574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4078" name="Text Box 49"/>
          <p:cNvSpPr txBox="1">
            <a:spLocks noChangeArrowheads="1"/>
          </p:cNvSpPr>
          <p:nvPr/>
        </p:nvSpPr>
        <p:spPr bwMode="auto">
          <a:xfrm>
            <a:off x="2667000" y="25908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Y</a:t>
            </a:r>
          </a:p>
        </p:txBody>
      </p:sp>
      <p:sp>
        <p:nvSpPr>
          <p:cNvPr id="44079" name="Text Box 50"/>
          <p:cNvSpPr txBox="1">
            <a:spLocks noChangeArrowheads="1"/>
          </p:cNvSpPr>
          <p:nvPr/>
        </p:nvSpPr>
        <p:spPr bwMode="auto">
          <a:xfrm>
            <a:off x="3348038" y="4144963"/>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Y</a:t>
            </a:r>
          </a:p>
        </p:txBody>
      </p:sp>
      <p:sp>
        <p:nvSpPr>
          <p:cNvPr id="44080" name="Text Box 51"/>
          <p:cNvSpPr txBox="1">
            <a:spLocks noChangeArrowheads="1"/>
          </p:cNvSpPr>
          <p:nvPr/>
        </p:nvSpPr>
        <p:spPr bwMode="auto">
          <a:xfrm>
            <a:off x="2514600" y="5486400"/>
            <a:ext cx="685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N</a:t>
            </a:r>
          </a:p>
        </p:txBody>
      </p:sp>
      <p:sp>
        <p:nvSpPr>
          <p:cNvPr id="44081" name="Text Box 52"/>
          <p:cNvSpPr txBox="1">
            <a:spLocks noChangeArrowheads="1"/>
          </p:cNvSpPr>
          <p:nvPr/>
        </p:nvSpPr>
        <p:spPr bwMode="auto">
          <a:xfrm>
            <a:off x="4495800" y="60960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Y</a:t>
            </a:r>
          </a:p>
        </p:txBody>
      </p:sp>
      <p:sp>
        <p:nvSpPr>
          <p:cNvPr id="44082" name="Text Box 53"/>
          <p:cNvSpPr txBox="1">
            <a:spLocks noChangeArrowheads="1"/>
          </p:cNvSpPr>
          <p:nvPr/>
        </p:nvSpPr>
        <p:spPr bwMode="auto">
          <a:xfrm>
            <a:off x="4572000" y="4648200"/>
            <a:ext cx="76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N</a:t>
            </a:r>
          </a:p>
        </p:txBody>
      </p:sp>
      <p:sp>
        <p:nvSpPr>
          <p:cNvPr id="44083" name="Text Box 54"/>
          <p:cNvSpPr txBox="1">
            <a:spLocks noChangeArrowheads="1"/>
          </p:cNvSpPr>
          <p:nvPr/>
        </p:nvSpPr>
        <p:spPr bwMode="auto">
          <a:xfrm>
            <a:off x="4343400" y="32004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t>N</a:t>
            </a:r>
          </a:p>
        </p:txBody>
      </p:sp>
      <p:sp>
        <p:nvSpPr>
          <p:cNvPr id="44084" name="Text Box 55"/>
          <p:cNvSpPr txBox="1">
            <a:spLocks noChangeArrowheads="1"/>
          </p:cNvSpPr>
          <p:nvPr/>
        </p:nvSpPr>
        <p:spPr bwMode="auto">
          <a:xfrm>
            <a:off x="1908175" y="3340100"/>
            <a:ext cx="1371600" cy="97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lnSpc>
                <a:spcPct val="90000"/>
              </a:lnSpc>
              <a:spcBef>
                <a:spcPct val="50000"/>
              </a:spcBef>
              <a:buFontTx/>
              <a:buNone/>
            </a:pPr>
            <a:r>
              <a:rPr kumimoji="1" lang="en-US" altLang="zh-CN" sz="1600"/>
              <a:t>System Library and Other Object Program</a:t>
            </a:r>
            <a:endParaRPr kumimoji="1" lang="en-US" altLang="zh-CN"/>
          </a:p>
        </p:txBody>
      </p:sp>
      <p:sp>
        <p:nvSpPr>
          <p:cNvPr id="44085" name="AutoShape 56"/>
          <p:cNvSpPr>
            <a:spLocks noChangeArrowheads="1"/>
          </p:cNvSpPr>
          <p:nvPr/>
        </p:nvSpPr>
        <p:spPr bwMode="auto">
          <a:xfrm>
            <a:off x="4038600" y="6477000"/>
            <a:ext cx="838200" cy="381000"/>
          </a:xfrm>
          <a:prstGeom prst="roundRect">
            <a:avLst>
              <a:gd name="adj" fmla="val 16667"/>
            </a:avLst>
          </a:prstGeom>
          <a:solidFill>
            <a:srgbClr val="00CC00"/>
          </a:solidFill>
          <a:ln w="9525">
            <a:solidFill>
              <a:schemeClr val="tx1"/>
            </a:solidFill>
            <a:round/>
          </a:ln>
        </p:spPr>
        <p:txBody>
          <a:bodyPr wrap="none" anchor="ct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algn="ctr" eaLnBrk="1" hangingPunct="1">
              <a:spcBef>
                <a:spcPct val="0"/>
              </a:spcBef>
              <a:buFontTx/>
              <a:buNone/>
            </a:pPr>
            <a:r>
              <a:rPr kumimoji="1" lang="en-US" altLang="zh-CN">
                <a:latin typeface="Tahoma" panose="020B0804030504040204" pitchFamily="34" charset="0"/>
              </a:rPr>
              <a:t>End</a:t>
            </a:r>
          </a:p>
        </p:txBody>
      </p:sp>
      <p:sp>
        <p:nvSpPr>
          <p:cNvPr id="44086" name="Text Box 57"/>
          <p:cNvSpPr txBox="1">
            <a:spLocks noChangeArrowheads="1"/>
          </p:cNvSpPr>
          <p:nvPr/>
        </p:nvSpPr>
        <p:spPr bwMode="auto">
          <a:xfrm>
            <a:off x="6858000" y="6248400"/>
            <a:ext cx="16748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anose="05000000000000000000" pitchFamily="2" charset="2"/>
              <a:buChar char="Ø"/>
              <a:defRPr sz="2400" b="1">
                <a:solidFill>
                  <a:srgbClr val="003366"/>
                </a:solidFill>
                <a:latin typeface="Times New Roman" panose="02020503050405090304" pitchFamily="18" charset="0"/>
                <a:ea typeface="宋体" panose="02010600030101010101" pitchFamily="2" charset="-122"/>
                <a:cs typeface="Times New Roman" panose="02020503050405090304" pitchFamily="18" charset="0"/>
              </a:defRPr>
            </a:lvl1pPr>
            <a:lvl2pPr marL="742950" indent="-285750">
              <a:spcBef>
                <a:spcPct val="20000"/>
              </a:spcBef>
              <a:buFont typeface="Wingdings" panose="05000000000000000000" pitchFamily="2" charset="2"/>
              <a:buChar char="Ø"/>
              <a:defRPr sz="2000"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2pPr>
            <a:lvl3pPr marL="1143000" indent="-228600">
              <a:spcBef>
                <a:spcPct val="20000"/>
              </a:spcBef>
              <a:buClr>
                <a:srgbClr val="003366"/>
              </a:buClr>
              <a:buFont typeface="Wingdings" panose="05000000000000000000" pitchFamily="2" charset="2"/>
              <a:buChar char="Ø"/>
              <a:defRPr b="1">
                <a:solidFill>
                  <a:srgbClr val="003366"/>
                </a:solidFill>
                <a:latin typeface="Times New Roman" panose="02020503050405090304" pitchFamily="18" charset="0"/>
                <a:ea typeface="Times New Roman" panose="02020503050405090304" pitchFamily="18" charset="0"/>
                <a:cs typeface="Times New Roman" panose="02020503050405090304" pitchFamily="18" charset="0"/>
              </a:defRPr>
            </a:lvl3pPr>
            <a:lvl4pPr marL="16002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4pPr>
            <a:lvl5pPr marL="2057400" indent="-228600">
              <a:spcBef>
                <a:spcPct val="20000"/>
              </a:spcBef>
              <a:buChar char="»"/>
              <a:defRPr kumimoji="1" sz="2000">
                <a:solidFill>
                  <a:schemeClr val="tx1"/>
                </a:solidFill>
                <a:latin typeface="Arial" panose="020B0604020202090204" pitchFamily="34" charset="0"/>
                <a:ea typeface="宋体" panose="02010600030101010101" pitchFamily="2" charset="-122"/>
                <a:cs typeface="楷体" pitchFamily="49"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90204" pitchFamily="34" charset="0"/>
                <a:ea typeface="宋体" panose="02010600030101010101" pitchFamily="2" charset="-122"/>
                <a:cs typeface="楷体" pitchFamily="49" charset="-122"/>
              </a:defRPr>
            </a:lvl9pPr>
          </a:lstStyle>
          <a:p>
            <a:pPr eaLnBrk="1" hangingPunct="1">
              <a:spcBef>
                <a:spcPct val="50000"/>
              </a:spcBef>
              <a:buFontTx/>
              <a:buNone/>
            </a:pPr>
            <a:r>
              <a:rPr kumimoji="1" lang="en-US" altLang="zh-CN">
                <a:latin typeface="Tahoma" panose="020B0804030504040204" pitchFamily="34" charset="0"/>
              </a:rPr>
              <a:t>Process</a:t>
            </a:r>
          </a:p>
        </p:txBody>
      </p:sp>
      <p:sp>
        <p:nvSpPr>
          <p:cNvPr id="44087" name="标题 1"/>
          <p:cNvSpPr>
            <a:spLocks noGrp="1"/>
          </p:cNvSpPr>
          <p:nvPr>
            <p:ph type="title"/>
          </p:nvPr>
        </p:nvSpPr>
        <p:spPr/>
        <p:txBody>
          <a:bodyPr/>
          <a:lstStyle/>
          <a:p>
            <a:r>
              <a:rPr lang="en-US" altLang="zh-CN" dirty="0">
                <a:ea typeface="宋体" panose="02010600030101010101" pitchFamily="2" charset="-122"/>
              </a:rPr>
              <a:t>Flow chart of developing C </a:t>
            </a:r>
            <a:endParaRPr lang="zh-CN" altLang="en-US" dirty="0">
              <a:ea typeface="宋体" panose="02010600030101010101"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Bugs and Debugging</a:t>
            </a:r>
            <a:endParaRPr lang="zh-CN" altLang="en-US" dirty="0"/>
          </a:p>
        </p:txBody>
      </p:sp>
      <p:sp>
        <p:nvSpPr>
          <p:cNvPr id="3" name="Content Placeholder 2"/>
          <p:cNvSpPr>
            <a:spLocks noGrp="1"/>
          </p:cNvSpPr>
          <p:nvPr>
            <p:ph idx="1"/>
          </p:nvPr>
        </p:nvSpPr>
        <p:spPr/>
        <p:txBody>
          <a:bodyPr/>
          <a:lstStyle/>
          <a:p>
            <a:r>
              <a:rPr lang="en-US" altLang="zh-CN" dirty="0"/>
              <a:t>Syntax</a:t>
            </a:r>
            <a:r>
              <a:rPr lang="zh-CN" altLang="en-US" dirty="0"/>
              <a:t>（语法）</a:t>
            </a:r>
            <a:r>
              <a:rPr lang="en-US" altLang="zh-CN" dirty="0"/>
              <a:t> errors</a:t>
            </a:r>
          </a:p>
          <a:p>
            <a:pPr lvl="1"/>
            <a:r>
              <a:rPr lang="en-US" altLang="zh-CN" dirty="0"/>
              <a:t>Syntax errors of English</a:t>
            </a:r>
          </a:p>
          <a:p>
            <a:pPr marL="457200" lvl="1" indent="0">
              <a:buNone/>
            </a:pPr>
            <a:r>
              <a:rPr lang="en-US" altLang="zh-CN" dirty="0"/>
              <a:t>	I loves C.</a:t>
            </a:r>
          </a:p>
          <a:p>
            <a:pPr marL="457200" lvl="1" indent="0">
              <a:buNone/>
            </a:pPr>
            <a:r>
              <a:rPr lang="en-US" altLang="zh-CN" dirty="0"/>
              <a:t>	Joy C loves.</a:t>
            </a:r>
          </a:p>
          <a:p>
            <a:pPr lvl="1"/>
            <a:r>
              <a:rPr lang="en-US" altLang="zh-CN" dirty="0"/>
              <a:t>Syntax errors of C</a:t>
            </a:r>
            <a:endParaRPr lang="zh-CN" altLang="en-US" dirty="0"/>
          </a:p>
        </p:txBody>
      </p:sp>
      <p:sp>
        <p:nvSpPr>
          <p:cNvPr id="7" name="Rectangle 6"/>
          <p:cNvSpPr/>
          <p:nvPr/>
        </p:nvSpPr>
        <p:spPr>
          <a:xfrm>
            <a:off x="838200" y="3124200"/>
            <a:ext cx="8153400" cy="3360920"/>
          </a:xfrm>
          <a:prstGeom prst="rect">
            <a:avLst/>
          </a:prstGeom>
        </p:spPr>
        <p:txBody>
          <a:bodyPr wrap="square">
            <a:spAutoFit/>
          </a:bodyPr>
          <a:lstStyle/>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#include &lt;</a:t>
            </a:r>
            <a:r>
              <a:rPr lang="en-US" altLang="zh-CN" sz="1800" i="1" kern="0" dirty="0" err="1">
                <a:latin typeface="Times New Roman" panose="02020503050405090304" pitchFamily="18" charset="0"/>
                <a:ea typeface="宋体" charset="0"/>
                <a:cs typeface="Times New Roman" panose="02020503050405090304" pitchFamily="18" charset="0"/>
              </a:rPr>
              <a:t>stdio.h</a:t>
            </a:r>
            <a:r>
              <a:rPr lang="en-US" altLang="zh-CN" sz="1800" i="1" kern="0" dirty="0">
                <a:latin typeface="Times New Roman" panose="02020503050405090304" pitchFamily="18" charset="0"/>
                <a:ea typeface="宋体" charset="0"/>
                <a:cs typeface="Times New Roman" panose="02020503050405090304" pitchFamily="18" charset="0"/>
              </a:rPr>
              <a:t>&gt;			</a:t>
            </a:r>
          </a:p>
          <a:p>
            <a:pPr lvl="0">
              <a:spcBef>
                <a:spcPct val="20000"/>
              </a:spcBef>
            </a:pP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a:solidFill>
                  <a:srgbClr val="FF0000"/>
                </a:solidFill>
                <a:latin typeface="Times New Roman" panose="02020503050405090304" pitchFamily="18" charset="0"/>
                <a:ea typeface="宋体" charset="0"/>
                <a:cs typeface="Times New Roman" panose="02020503050405090304" pitchFamily="18" charset="0"/>
              </a:rPr>
              <a:t>main</a:t>
            </a:r>
            <a:r>
              <a:rPr lang="en-US" altLang="zh-CN" sz="1800" i="1" kern="0" dirty="0">
                <a:latin typeface="Times New Roman" panose="02020503050405090304" pitchFamily="18" charset="0"/>
                <a:ea typeface="宋体" charset="0"/>
                <a:cs typeface="Times New Roman" panose="02020503050405090304" pitchFamily="18" charset="0"/>
              </a:rPr>
              <a:t>(void)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int n, int n2, int n3;	//</a:t>
            </a:r>
            <a:r>
              <a:rPr lang="zh-CN" altLang="en-US" sz="1800" i="1" kern="0" dirty="0">
                <a:latin typeface="Times New Roman" panose="02020503050405090304" pitchFamily="18" charset="0"/>
                <a:ea typeface="宋体" charset="0"/>
                <a:cs typeface="Times New Roman" panose="02020503050405090304" pitchFamily="18" charset="0"/>
              </a:rPr>
              <a:t>错了</a:t>
            </a:r>
            <a:r>
              <a:rPr lang="en-US" altLang="zh-CN" sz="1800" i="1" kern="0" dirty="0">
                <a:latin typeface="Times New Roman" panose="02020503050405090304" pitchFamily="18" charset="0"/>
                <a:ea typeface="宋体" charset="0"/>
                <a:cs typeface="Times New Roman" panose="02020503050405090304" pitchFamily="18" charset="0"/>
              </a:rPr>
              <a:t>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n=5;</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n2 = n*n;</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n3=n2*n2;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printf</a:t>
            </a:r>
            <a:r>
              <a:rPr lang="en-US" altLang="zh-CN" sz="1800" i="1" kern="0" dirty="0">
                <a:latin typeface="Times New Roman" panose="02020503050405090304" pitchFamily="18" charset="0"/>
                <a:ea typeface="宋体" charset="0"/>
                <a:cs typeface="Times New Roman" panose="02020503050405090304" pitchFamily="18" charset="0"/>
              </a:rPr>
              <a:t>("n=%d, n squared =%d, n cubed=%d", n, n2, n3)</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return 0;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Bugs and Debugging</a:t>
            </a:r>
            <a:endParaRPr lang="zh-CN" altLang="en-US" dirty="0"/>
          </a:p>
        </p:txBody>
      </p:sp>
      <p:sp>
        <p:nvSpPr>
          <p:cNvPr id="3" name="Content Placeholder 2"/>
          <p:cNvSpPr>
            <a:spLocks noGrp="1"/>
          </p:cNvSpPr>
          <p:nvPr>
            <p:ph idx="1"/>
          </p:nvPr>
        </p:nvSpPr>
        <p:spPr/>
        <p:txBody>
          <a:bodyPr/>
          <a:lstStyle/>
          <a:p>
            <a:r>
              <a:rPr lang="en-US" altLang="zh-CN" dirty="0"/>
              <a:t>Semantic</a:t>
            </a:r>
            <a:r>
              <a:rPr lang="zh-CN" altLang="en-US" dirty="0"/>
              <a:t>（语意）</a:t>
            </a:r>
            <a:r>
              <a:rPr lang="en-US" altLang="zh-CN" dirty="0"/>
              <a:t> errors</a:t>
            </a:r>
          </a:p>
          <a:p>
            <a:pPr lvl="1"/>
            <a:r>
              <a:rPr lang="en-US" altLang="zh-CN" dirty="0"/>
              <a:t>Semantic errors of English</a:t>
            </a:r>
          </a:p>
          <a:p>
            <a:pPr marL="457200" lvl="1" indent="0">
              <a:buNone/>
            </a:pPr>
            <a:r>
              <a:rPr lang="en-US" altLang="zh-CN" dirty="0"/>
              <a:t>	Joy loves C.  -- correct</a:t>
            </a:r>
          </a:p>
          <a:p>
            <a:pPr marL="457200" lvl="1" indent="0">
              <a:buNone/>
            </a:pPr>
            <a:r>
              <a:rPr lang="en-US" altLang="zh-CN" dirty="0"/>
              <a:t>	C loves Joy. </a:t>
            </a:r>
          </a:p>
          <a:p>
            <a:pPr lvl="1"/>
            <a:r>
              <a:rPr lang="en-US" altLang="zh-CN" dirty="0"/>
              <a:t>Syntax errors of C</a:t>
            </a:r>
            <a:endParaRPr lang="zh-CN" altLang="en-US" dirty="0"/>
          </a:p>
        </p:txBody>
      </p:sp>
      <p:sp>
        <p:nvSpPr>
          <p:cNvPr id="7" name="Rectangle 6"/>
          <p:cNvSpPr/>
          <p:nvPr/>
        </p:nvSpPr>
        <p:spPr>
          <a:xfrm>
            <a:off x="838200" y="3124200"/>
            <a:ext cx="8153400" cy="3360920"/>
          </a:xfrm>
          <a:prstGeom prst="rect">
            <a:avLst/>
          </a:prstGeom>
        </p:spPr>
        <p:txBody>
          <a:bodyPr wrap="square">
            <a:spAutoFit/>
          </a:bodyPr>
          <a:lstStyle/>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#include &lt;</a:t>
            </a:r>
            <a:r>
              <a:rPr lang="en-US" altLang="zh-CN" sz="1800" i="1" kern="0" dirty="0" err="1">
                <a:latin typeface="Times New Roman" panose="02020503050405090304" pitchFamily="18" charset="0"/>
                <a:ea typeface="宋体" charset="0"/>
                <a:cs typeface="Times New Roman" panose="02020503050405090304" pitchFamily="18" charset="0"/>
              </a:rPr>
              <a:t>stdio.h</a:t>
            </a:r>
            <a:r>
              <a:rPr lang="en-US" altLang="zh-CN" sz="1800" i="1" kern="0" dirty="0">
                <a:latin typeface="Times New Roman" panose="02020503050405090304" pitchFamily="18" charset="0"/>
                <a:ea typeface="宋体" charset="0"/>
                <a:cs typeface="Times New Roman" panose="02020503050405090304" pitchFamily="18" charset="0"/>
              </a:rPr>
              <a:t>&gt;			</a:t>
            </a:r>
          </a:p>
          <a:p>
            <a:pPr lvl="0">
              <a:spcBef>
                <a:spcPct val="20000"/>
              </a:spcBef>
            </a:pP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a:solidFill>
                  <a:srgbClr val="FF0000"/>
                </a:solidFill>
                <a:latin typeface="Times New Roman" panose="02020503050405090304" pitchFamily="18" charset="0"/>
                <a:ea typeface="宋体" charset="0"/>
                <a:cs typeface="Times New Roman" panose="02020503050405090304" pitchFamily="18" charset="0"/>
              </a:rPr>
              <a:t>main</a:t>
            </a:r>
            <a:r>
              <a:rPr lang="en-US" altLang="zh-CN" sz="1800" i="1" kern="0" dirty="0">
                <a:latin typeface="Times New Roman" panose="02020503050405090304" pitchFamily="18" charset="0"/>
                <a:ea typeface="宋体" charset="0"/>
                <a:cs typeface="Times New Roman" panose="02020503050405090304" pitchFamily="18" charset="0"/>
              </a:rPr>
              <a:t>(void)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n, n2, n3;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n=5;</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n2 = n*n;</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a:solidFill>
                  <a:srgbClr val="92D050"/>
                </a:solidFill>
                <a:latin typeface="Times New Roman" panose="02020503050405090304" pitchFamily="18" charset="0"/>
                <a:ea typeface="宋体" charset="0"/>
                <a:cs typeface="Times New Roman" panose="02020503050405090304" pitchFamily="18" charset="0"/>
              </a:rPr>
              <a:t>n3=n2*n2;</a:t>
            </a:r>
            <a:r>
              <a:rPr lang="en-US" altLang="zh-CN" sz="1800" i="1" kern="0" dirty="0">
                <a:latin typeface="Times New Roman" panose="02020503050405090304" pitchFamily="18" charset="0"/>
                <a:ea typeface="宋体" charset="0"/>
                <a:cs typeface="Times New Roman" panose="02020503050405090304" pitchFamily="18" charset="0"/>
              </a:rPr>
              <a:t>	//</a:t>
            </a:r>
            <a:r>
              <a:rPr lang="zh-CN" altLang="en-US" sz="1800" i="1" kern="0" dirty="0">
                <a:latin typeface="Times New Roman" panose="02020503050405090304" pitchFamily="18" charset="0"/>
                <a:ea typeface="宋体" charset="0"/>
                <a:cs typeface="Times New Roman" panose="02020503050405090304" pitchFamily="18" charset="0"/>
              </a:rPr>
              <a:t>错了</a:t>
            </a:r>
            <a:r>
              <a:rPr lang="en-US" altLang="zh-CN" sz="1800" i="1" kern="0" dirty="0">
                <a:latin typeface="Times New Roman" panose="02020503050405090304" pitchFamily="18" charset="0"/>
                <a:ea typeface="宋体" charset="0"/>
                <a:cs typeface="Times New Roman" panose="02020503050405090304" pitchFamily="18" charset="0"/>
              </a:rPr>
              <a:t>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printf</a:t>
            </a:r>
            <a:r>
              <a:rPr lang="en-US" altLang="zh-CN" sz="1800" i="1" kern="0" dirty="0">
                <a:latin typeface="Times New Roman" panose="02020503050405090304" pitchFamily="18" charset="0"/>
                <a:ea typeface="宋体" charset="0"/>
                <a:cs typeface="Times New Roman" panose="02020503050405090304" pitchFamily="18" charset="0"/>
              </a:rPr>
              <a:t>("n=%d, n squared =%d, n cubed=%d", n, n2, n3);</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return 0;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Bugs and Debugging</a:t>
            </a:r>
            <a:endParaRPr lang="zh-CN" altLang="en-US" dirty="0"/>
          </a:p>
        </p:txBody>
      </p:sp>
      <p:sp>
        <p:nvSpPr>
          <p:cNvPr id="3" name="Content Placeholder 2"/>
          <p:cNvSpPr>
            <a:spLocks noGrp="1"/>
          </p:cNvSpPr>
          <p:nvPr>
            <p:ph idx="1"/>
          </p:nvPr>
        </p:nvSpPr>
        <p:spPr>
          <a:xfrm>
            <a:off x="304800" y="990600"/>
            <a:ext cx="8610600" cy="4724400"/>
          </a:xfrm>
        </p:spPr>
        <p:txBody>
          <a:bodyPr/>
          <a:lstStyle/>
          <a:p>
            <a:r>
              <a:rPr lang="en-US" altLang="zh-CN" dirty="0"/>
              <a:t>Brain debugger</a:t>
            </a:r>
          </a:p>
        </p:txBody>
      </p:sp>
      <p:sp>
        <p:nvSpPr>
          <p:cNvPr id="7" name="Rectangle 6"/>
          <p:cNvSpPr/>
          <p:nvPr/>
        </p:nvSpPr>
        <p:spPr>
          <a:xfrm>
            <a:off x="914400" y="1524000"/>
            <a:ext cx="5181600" cy="3970318"/>
          </a:xfrm>
          <a:prstGeom prst="rect">
            <a:avLst/>
          </a:prstGeom>
        </p:spPr>
        <p:txBody>
          <a:bodyPr wrap="square">
            <a:spAutoFit/>
          </a:bodyPr>
          <a:lstStyle/>
          <a:p>
            <a:pPr lvl="0">
              <a:spcBef>
                <a:spcPct val="20000"/>
              </a:spcBef>
            </a:pP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n, n2, n3; 	--Variable initialization</a:t>
            </a: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n=5;		--Variable n set to 5</a:t>
            </a: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n2 = n*n;	--Variable n2 set to n squared</a:t>
            </a: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endParaRPr lang="en-US" altLang="zh-CN" sz="1800" i="1" kern="0" dirty="0">
              <a:latin typeface="Times New Roman" panose="02020503050405090304" pitchFamily="18" charset="0"/>
              <a:ea typeface="宋体" charset="0"/>
              <a:cs typeface="Times New Roman" panose="02020503050405090304" pitchFamily="18" charset="0"/>
            </a:endParaRP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n3=n2*n2;	--Variable n3 set to n2 squared 				   </a:t>
            </a:r>
          </a:p>
        </p:txBody>
      </p:sp>
      <p:grpSp>
        <p:nvGrpSpPr>
          <p:cNvPr id="6" name="Group 5"/>
          <p:cNvGrpSpPr/>
          <p:nvPr/>
        </p:nvGrpSpPr>
        <p:grpSpPr>
          <a:xfrm>
            <a:off x="6019800" y="1530822"/>
            <a:ext cx="381000" cy="678978"/>
            <a:chOff x="6477000" y="1502423"/>
            <a:chExt cx="381000" cy="678978"/>
          </a:xfrm>
        </p:grpSpPr>
        <p:sp>
          <p:nvSpPr>
            <p:cNvPr id="4" name="Rectangle 3"/>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5" name="Rectangle 4"/>
            <p:cNvSpPr/>
            <p:nvPr/>
          </p:nvSpPr>
          <p:spPr>
            <a:xfrm>
              <a:off x="6525474" y="1873624"/>
              <a:ext cx="284052"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a:t>
              </a:r>
              <a:endParaRPr lang="zh-CN" altLang="en-US" dirty="0"/>
            </a:p>
          </p:txBody>
        </p:sp>
      </p:grpSp>
      <p:grpSp>
        <p:nvGrpSpPr>
          <p:cNvPr id="8" name="Group 7"/>
          <p:cNvGrpSpPr/>
          <p:nvPr/>
        </p:nvGrpSpPr>
        <p:grpSpPr>
          <a:xfrm>
            <a:off x="6705600" y="1524000"/>
            <a:ext cx="422294" cy="678978"/>
            <a:chOff x="6477000" y="1502423"/>
            <a:chExt cx="422294" cy="678978"/>
          </a:xfrm>
        </p:grpSpPr>
        <p:sp>
          <p:nvSpPr>
            <p:cNvPr id="9" name="Rectangle 8"/>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10" name="Rectangle 9"/>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n2</a:t>
              </a:r>
              <a:endParaRPr lang="zh-CN" altLang="en-US" dirty="0"/>
            </a:p>
          </p:txBody>
        </p:sp>
      </p:grpSp>
      <p:grpSp>
        <p:nvGrpSpPr>
          <p:cNvPr id="11" name="Group 10"/>
          <p:cNvGrpSpPr/>
          <p:nvPr/>
        </p:nvGrpSpPr>
        <p:grpSpPr>
          <a:xfrm>
            <a:off x="7413808" y="1530822"/>
            <a:ext cx="422294" cy="678978"/>
            <a:chOff x="6477000" y="1502423"/>
            <a:chExt cx="422294" cy="678978"/>
          </a:xfrm>
        </p:grpSpPr>
        <p:sp>
          <p:nvSpPr>
            <p:cNvPr id="12" name="Rectangle 11"/>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13" name="Rectangle 12"/>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n3</a:t>
              </a:r>
              <a:endParaRPr lang="zh-CN" altLang="en-US" dirty="0"/>
            </a:p>
          </p:txBody>
        </p:sp>
      </p:grpSp>
      <p:grpSp>
        <p:nvGrpSpPr>
          <p:cNvPr id="14" name="Group 13"/>
          <p:cNvGrpSpPr/>
          <p:nvPr/>
        </p:nvGrpSpPr>
        <p:grpSpPr>
          <a:xfrm>
            <a:off x="6032298" y="2445222"/>
            <a:ext cx="381000" cy="678978"/>
            <a:chOff x="6477000" y="1502423"/>
            <a:chExt cx="381000" cy="678978"/>
          </a:xfrm>
        </p:grpSpPr>
        <p:sp>
          <p:nvSpPr>
            <p:cNvPr id="15" name="Rectangle 14"/>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5</a:t>
              </a:r>
              <a:endParaRPr lang="zh-CN" altLang="en-US" sz="2000" dirty="0">
                <a:latin typeface="楷体" pitchFamily="49" charset="-122"/>
                <a:ea typeface="楷体" pitchFamily="49" charset="-122"/>
              </a:endParaRPr>
            </a:p>
          </p:txBody>
        </p:sp>
        <p:sp>
          <p:nvSpPr>
            <p:cNvPr id="16" name="Rectangle 15"/>
            <p:cNvSpPr/>
            <p:nvPr/>
          </p:nvSpPr>
          <p:spPr>
            <a:xfrm>
              <a:off x="6525474" y="1873624"/>
              <a:ext cx="284052"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a:t>
              </a:r>
              <a:endParaRPr lang="zh-CN" altLang="en-US" dirty="0"/>
            </a:p>
          </p:txBody>
        </p:sp>
      </p:grpSp>
      <p:grpSp>
        <p:nvGrpSpPr>
          <p:cNvPr id="17" name="Group 16"/>
          <p:cNvGrpSpPr/>
          <p:nvPr/>
        </p:nvGrpSpPr>
        <p:grpSpPr>
          <a:xfrm>
            <a:off x="6718098" y="2438400"/>
            <a:ext cx="422294" cy="678978"/>
            <a:chOff x="6477000" y="1502423"/>
            <a:chExt cx="422294" cy="678978"/>
          </a:xfrm>
        </p:grpSpPr>
        <p:sp>
          <p:nvSpPr>
            <p:cNvPr id="18" name="Rectangle 17"/>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19" name="Rectangle 18"/>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n2</a:t>
              </a:r>
              <a:endParaRPr lang="zh-CN" altLang="en-US" dirty="0"/>
            </a:p>
          </p:txBody>
        </p:sp>
      </p:grpSp>
      <p:grpSp>
        <p:nvGrpSpPr>
          <p:cNvPr id="20" name="Group 19"/>
          <p:cNvGrpSpPr/>
          <p:nvPr/>
        </p:nvGrpSpPr>
        <p:grpSpPr>
          <a:xfrm>
            <a:off x="7426306" y="2445222"/>
            <a:ext cx="422294" cy="678978"/>
            <a:chOff x="6477000" y="1502423"/>
            <a:chExt cx="422294" cy="678978"/>
          </a:xfrm>
        </p:grpSpPr>
        <p:sp>
          <p:nvSpPr>
            <p:cNvPr id="21" name="Rectangle 20"/>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22" name="Rectangle 21"/>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n3</a:t>
              </a:r>
              <a:endParaRPr lang="zh-CN" altLang="en-US" dirty="0"/>
            </a:p>
          </p:txBody>
        </p:sp>
      </p:grpSp>
      <p:grpSp>
        <p:nvGrpSpPr>
          <p:cNvPr id="23" name="Group 22"/>
          <p:cNvGrpSpPr/>
          <p:nvPr/>
        </p:nvGrpSpPr>
        <p:grpSpPr>
          <a:xfrm>
            <a:off x="6032298" y="3435822"/>
            <a:ext cx="381000" cy="678978"/>
            <a:chOff x="6477000" y="1502423"/>
            <a:chExt cx="381000" cy="678978"/>
          </a:xfrm>
        </p:grpSpPr>
        <p:sp>
          <p:nvSpPr>
            <p:cNvPr id="24" name="Rectangle 23"/>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5</a:t>
              </a:r>
              <a:endParaRPr lang="zh-CN" altLang="en-US" sz="2000" dirty="0">
                <a:latin typeface="楷体" pitchFamily="49" charset="-122"/>
                <a:ea typeface="楷体" pitchFamily="49" charset="-122"/>
              </a:endParaRPr>
            </a:p>
          </p:txBody>
        </p:sp>
        <p:sp>
          <p:nvSpPr>
            <p:cNvPr id="25" name="Rectangle 24"/>
            <p:cNvSpPr/>
            <p:nvPr/>
          </p:nvSpPr>
          <p:spPr>
            <a:xfrm>
              <a:off x="6525474" y="1873624"/>
              <a:ext cx="284052"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a:t>
              </a:r>
              <a:endParaRPr lang="zh-CN" altLang="en-US" dirty="0"/>
            </a:p>
          </p:txBody>
        </p:sp>
      </p:grpSp>
      <p:grpSp>
        <p:nvGrpSpPr>
          <p:cNvPr id="26" name="Group 25"/>
          <p:cNvGrpSpPr/>
          <p:nvPr/>
        </p:nvGrpSpPr>
        <p:grpSpPr>
          <a:xfrm>
            <a:off x="6718098" y="3402551"/>
            <a:ext cx="487858" cy="705427"/>
            <a:chOff x="6477000" y="1475974"/>
            <a:chExt cx="487858" cy="705427"/>
          </a:xfrm>
        </p:grpSpPr>
        <p:sp>
          <p:nvSpPr>
            <p:cNvPr id="27" name="Rectangle 26"/>
            <p:cNvSpPr/>
            <p:nvPr/>
          </p:nvSpPr>
          <p:spPr bwMode="auto">
            <a:xfrm>
              <a:off x="6477000" y="1475974"/>
              <a:ext cx="487858" cy="477054"/>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25</a:t>
              </a:r>
              <a:endParaRPr lang="zh-CN" altLang="en-US" sz="2000" dirty="0">
                <a:latin typeface="楷体" pitchFamily="49" charset="-122"/>
                <a:ea typeface="楷体" pitchFamily="49" charset="-122"/>
              </a:endParaRPr>
            </a:p>
          </p:txBody>
        </p:sp>
        <p:sp>
          <p:nvSpPr>
            <p:cNvPr id="28" name="Rectangle 27"/>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n2</a:t>
              </a:r>
              <a:endParaRPr lang="zh-CN" altLang="en-US" dirty="0"/>
            </a:p>
          </p:txBody>
        </p:sp>
      </p:grpSp>
      <p:grpSp>
        <p:nvGrpSpPr>
          <p:cNvPr id="29" name="Group 28"/>
          <p:cNvGrpSpPr/>
          <p:nvPr/>
        </p:nvGrpSpPr>
        <p:grpSpPr>
          <a:xfrm>
            <a:off x="7426306" y="3435822"/>
            <a:ext cx="422294" cy="678978"/>
            <a:chOff x="6477000" y="1502423"/>
            <a:chExt cx="422294" cy="678978"/>
          </a:xfrm>
        </p:grpSpPr>
        <p:sp>
          <p:nvSpPr>
            <p:cNvPr id="30" name="Rectangle 29"/>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a:t>
              </a:r>
              <a:endParaRPr lang="zh-CN" altLang="en-US" sz="2000" dirty="0">
                <a:latin typeface="楷体" pitchFamily="49" charset="-122"/>
                <a:ea typeface="楷体" pitchFamily="49" charset="-122"/>
              </a:endParaRPr>
            </a:p>
          </p:txBody>
        </p:sp>
        <p:sp>
          <p:nvSpPr>
            <p:cNvPr id="31" name="Rectangle 30"/>
            <p:cNvSpPr/>
            <p:nvPr/>
          </p:nvSpPr>
          <p:spPr>
            <a:xfrm>
              <a:off x="6525474"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n3</a:t>
              </a:r>
              <a:endParaRPr lang="zh-CN" altLang="en-US" dirty="0"/>
            </a:p>
          </p:txBody>
        </p:sp>
      </p:grpSp>
      <p:grpSp>
        <p:nvGrpSpPr>
          <p:cNvPr id="32" name="Group 31"/>
          <p:cNvGrpSpPr/>
          <p:nvPr/>
        </p:nvGrpSpPr>
        <p:grpSpPr>
          <a:xfrm>
            <a:off x="6096000" y="4807422"/>
            <a:ext cx="381000" cy="678978"/>
            <a:chOff x="6477000" y="1502423"/>
            <a:chExt cx="381000" cy="678978"/>
          </a:xfrm>
        </p:grpSpPr>
        <p:sp>
          <p:nvSpPr>
            <p:cNvPr id="33" name="Rectangle 32"/>
            <p:cNvSpPr/>
            <p:nvPr/>
          </p:nvSpPr>
          <p:spPr bwMode="auto">
            <a:xfrm>
              <a:off x="6477000" y="1502423"/>
              <a:ext cx="381000" cy="424155"/>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5</a:t>
              </a:r>
              <a:endParaRPr lang="zh-CN" altLang="en-US" sz="2000" dirty="0">
                <a:latin typeface="楷体" pitchFamily="49" charset="-122"/>
                <a:ea typeface="楷体" pitchFamily="49" charset="-122"/>
              </a:endParaRPr>
            </a:p>
          </p:txBody>
        </p:sp>
        <p:sp>
          <p:nvSpPr>
            <p:cNvPr id="34" name="Rectangle 33"/>
            <p:cNvSpPr/>
            <p:nvPr/>
          </p:nvSpPr>
          <p:spPr>
            <a:xfrm>
              <a:off x="6525474" y="1873624"/>
              <a:ext cx="284052"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a:t>
              </a:r>
              <a:endParaRPr lang="zh-CN" altLang="en-US" dirty="0"/>
            </a:p>
          </p:txBody>
        </p:sp>
      </p:grpSp>
      <p:grpSp>
        <p:nvGrpSpPr>
          <p:cNvPr id="35" name="Group 34"/>
          <p:cNvGrpSpPr/>
          <p:nvPr/>
        </p:nvGrpSpPr>
        <p:grpSpPr>
          <a:xfrm>
            <a:off x="6781800" y="4774151"/>
            <a:ext cx="533400" cy="705427"/>
            <a:chOff x="6477000" y="1475974"/>
            <a:chExt cx="533400" cy="705427"/>
          </a:xfrm>
        </p:grpSpPr>
        <p:sp>
          <p:nvSpPr>
            <p:cNvPr id="36" name="Rectangle 35"/>
            <p:cNvSpPr/>
            <p:nvPr/>
          </p:nvSpPr>
          <p:spPr bwMode="auto">
            <a:xfrm>
              <a:off x="6477000" y="1475974"/>
              <a:ext cx="533400" cy="477054"/>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25</a:t>
              </a:r>
              <a:endParaRPr lang="zh-CN" altLang="en-US" sz="2000" dirty="0">
                <a:latin typeface="楷体" pitchFamily="49" charset="-122"/>
                <a:ea typeface="楷体" pitchFamily="49" charset="-122"/>
              </a:endParaRPr>
            </a:p>
          </p:txBody>
        </p:sp>
        <p:sp>
          <p:nvSpPr>
            <p:cNvPr id="37" name="Rectangle 36"/>
            <p:cNvSpPr/>
            <p:nvPr/>
          </p:nvSpPr>
          <p:spPr>
            <a:xfrm>
              <a:off x="6629400"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n2</a:t>
              </a:r>
              <a:endParaRPr lang="zh-CN" altLang="en-US" dirty="0"/>
            </a:p>
          </p:txBody>
        </p:sp>
      </p:grpSp>
      <p:grpSp>
        <p:nvGrpSpPr>
          <p:cNvPr id="38" name="Group 37"/>
          <p:cNvGrpSpPr/>
          <p:nvPr/>
        </p:nvGrpSpPr>
        <p:grpSpPr>
          <a:xfrm>
            <a:off x="7490008" y="4780973"/>
            <a:ext cx="663392" cy="705427"/>
            <a:chOff x="6477000" y="1475974"/>
            <a:chExt cx="663392" cy="705427"/>
          </a:xfrm>
        </p:grpSpPr>
        <p:sp>
          <p:nvSpPr>
            <p:cNvPr id="39" name="Rectangle 38"/>
            <p:cNvSpPr/>
            <p:nvPr/>
          </p:nvSpPr>
          <p:spPr bwMode="auto">
            <a:xfrm>
              <a:off x="6477000" y="1475974"/>
              <a:ext cx="663392" cy="477054"/>
            </a:xfrm>
            <a:prstGeom prst="rect">
              <a:avLst/>
            </a:prstGeom>
            <a:noFill/>
            <a:ln w="25400" cap="flat" cmpd="sng" algn="ctr">
              <a:solidFill>
                <a:srgbClr val="003366"/>
              </a:solidFill>
              <a:prstDash val="solid"/>
              <a:round/>
              <a:headEnd type="none" w="med" len="med"/>
              <a:tailEnd type="none" w="med" len="med"/>
            </a:ln>
            <a:effectLst/>
          </p:spPr>
          <p:txBody>
            <a:bodyPr vert="horz" wrap="square" lIns="91440" tIns="45720" rIns="91440" bIns="45720" numCol="1" rtlCol="0" anchor="ctr" anchorCtr="0" compatLnSpc="1">
              <a:spAutoFit/>
            </a:bodyPr>
            <a:lstStyle/>
            <a:p>
              <a:pPr marL="0" marR="0" indent="0" algn="ctr" defTabSz="914400" rtl="0" eaLnBrk="1" fontAlgn="base" latinLnBrk="0" hangingPunct="1">
                <a:lnSpc>
                  <a:spcPct val="125000"/>
                </a:lnSpc>
                <a:spcBef>
                  <a:spcPct val="50000"/>
                </a:spcBef>
                <a:spcAft>
                  <a:spcPct val="0"/>
                </a:spcAft>
                <a:buClrTx/>
                <a:buSzTx/>
                <a:buFontTx/>
                <a:buNone/>
              </a:pPr>
              <a:r>
                <a:rPr lang="en-US" altLang="zh-CN" sz="2000" dirty="0">
                  <a:latin typeface="楷体" pitchFamily="49" charset="-122"/>
                  <a:ea typeface="楷体" pitchFamily="49" charset="-122"/>
                </a:rPr>
                <a:t>625</a:t>
              </a:r>
              <a:endParaRPr lang="zh-CN" altLang="en-US" sz="2000" dirty="0">
                <a:latin typeface="楷体" pitchFamily="49" charset="-122"/>
                <a:ea typeface="楷体" pitchFamily="49" charset="-122"/>
              </a:endParaRPr>
            </a:p>
          </p:txBody>
        </p:sp>
        <p:sp>
          <p:nvSpPr>
            <p:cNvPr id="40" name="Rectangle 39"/>
            <p:cNvSpPr/>
            <p:nvPr/>
          </p:nvSpPr>
          <p:spPr>
            <a:xfrm>
              <a:off x="6690372" y="1873624"/>
              <a:ext cx="373820" cy="307777"/>
            </a:xfrm>
            <a:prstGeom prst="rect">
              <a:avLst/>
            </a:prstGeom>
          </p:spPr>
          <p:txBody>
            <a:bodyPr wrap="none">
              <a:spAutoFit/>
            </a:bodyPr>
            <a:lstStyle/>
            <a:p>
              <a:r>
                <a:rPr lang="en-US" altLang="zh-CN" i="1" kern="0" dirty="0">
                  <a:latin typeface="Times New Roman" panose="02020503050405090304" pitchFamily="18" charset="0"/>
                  <a:ea typeface="宋体" charset="0"/>
                  <a:cs typeface="Times New Roman" panose="02020503050405090304" pitchFamily="18" charset="0"/>
                </a:rPr>
                <a:t>n3</a:t>
              </a:r>
              <a:endParaRPr lang="zh-CN" altLang="en-US" dirty="0"/>
            </a:p>
          </p:txBody>
        </p:sp>
      </p:grpSp>
      <p:sp>
        <p:nvSpPr>
          <p:cNvPr id="42" name="Rectangle 41"/>
          <p:cNvSpPr/>
          <p:nvPr/>
        </p:nvSpPr>
        <p:spPr>
          <a:xfrm>
            <a:off x="2294159" y="5693366"/>
            <a:ext cx="4697120" cy="461665"/>
          </a:xfrm>
          <a:prstGeom prst="rect">
            <a:avLst/>
          </a:prstGeom>
        </p:spPr>
        <p:txBody>
          <a:bodyPr wrap="none">
            <a:spAutoFit/>
          </a:bodyPr>
          <a:lstStyle/>
          <a:p>
            <a:pPr lvl="0">
              <a:spcBef>
                <a:spcPct val="20000"/>
              </a:spcBef>
            </a:pPr>
            <a:r>
              <a:rPr lang="en-US" altLang="zh-CN" sz="2400" kern="0" dirty="0">
                <a:latin typeface="Times New Roman" panose="02020503050405090304" pitchFamily="18" charset="0"/>
                <a:ea typeface="宋体" charset="0"/>
                <a:cs typeface="Times New Roman" panose="02020503050405090304" pitchFamily="18" charset="0"/>
              </a:rPr>
              <a:t>Tip: use </a:t>
            </a:r>
            <a:r>
              <a:rPr lang="en-US" altLang="zh-CN" sz="2400" i="1" kern="0" dirty="0" err="1">
                <a:latin typeface="Times New Roman" panose="02020503050405090304" pitchFamily="18" charset="0"/>
                <a:ea typeface="宋体" charset="0"/>
                <a:cs typeface="Times New Roman" panose="02020503050405090304" pitchFamily="18" charset="0"/>
              </a:rPr>
              <a:t>printf</a:t>
            </a:r>
            <a:r>
              <a:rPr lang="en-US" altLang="zh-CN" sz="2400" kern="0" dirty="0">
                <a:latin typeface="Times New Roman" panose="02020503050405090304" pitchFamily="18" charset="0"/>
                <a:ea typeface="宋体" charset="0"/>
                <a:cs typeface="Times New Roman" panose="02020503050405090304" pitchFamily="18" charset="0"/>
              </a:rPr>
              <a:t> wherever necessary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p:txBody>
          <a:bodyPr/>
          <a:lstStyle/>
          <a:p>
            <a:r>
              <a:rPr lang="en-US" altLang="zh-CN">
                <a:ea typeface="宋体" panose="02010600030101010101" pitchFamily="2" charset="-122"/>
              </a:rPr>
              <a:t>Textbook and references</a:t>
            </a:r>
            <a:endParaRPr lang="zh-CN" altLang="en-US">
              <a:ea typeface="宋体" panose="02010600030101010101" pitchFamily="2" charset="-122"/>
            </a:endParaRPr>
          </a:p>
        </p:txBody>
      </p:sp>
      <p:sp>
        <p:nvSpPr>
          <p:cNvPr id="8195" name="内容占位符 2"/>
          <p:cNvSpPr>
            <a:spLocks noGrp="1"/>
          </p:cNvSpPr>
          <p:nvPr>
            <p:ph idx="1"/>
          </p:nvPr>
        </p:nvSpPr>
        <p:spPr/>
        <p:txBody>
          <a:bodyPr/>
          <a:lstStyle/>
          <a:p>
            <a:r>
              <a:rPr lang="en-US" altLang="zh-CN" dirty="0">
                <a:ea typeface="宋体" panose="02010600030101010101" pitchFamily="2" charset="-122"/>
              </a:rPr>
              <a:t>References</a:t>
            </a:r>
          </a:p>
          <a:p>
            <a:pPr lvl="1"/>
            <a:r>
              <a:rPr lang="en-US" altLang="zh-CN" dirty="0">
                <a:ea typeface="宋体" panose="02010600030101010101" pitchFamily="2" charset="-122"/>
              </a:rPr>
              <a:t>B.W. Kernighan and D.M. Ritchie. </a:t>
            </a:r>
          </a:p>
          <a:p>
            <a:pPr marL="457200" lvl="1" indent="0">
              <a:buNone/>
            </a:pPr>
            <a:r>
              <a:rPr lang="en-US" altLang="zh-CN" dirty="0">
                <a:ea typeface="宋体" panose="02010600030101010101" pitchFamily="2" charset="-122"/>
              </a:rPr>
              <a:t>    The C Programming Language. China Machine Press.  “C Bible”</a:t>
            </a:r>
          </a:p>
          <a:p>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a:p>
            <a:pPr lvl="1"/>
            <a:r>
              <a:rPr lang="zh-CN" altLang="en-US" dirty="0">
                <a:ea typeface="宋体" panose="02010600030101010101" pitchFamily="2" charset="-122"/>
              </a:rPr>
              <a:t>蒋光远、田琳琳</a:t>
            </a:r>
            <a:r>
              <a:rPr lang="zh-CN" altLang="zh-CN" dirty="0">
                <a:ea typeface="宋体" panose="02010600030101010101" pitchFamily="2" charset="-122"/>
              </a:rPr>
              <a:t> </a:t>
            </a:r>
            <a:r>
              <a:rPr lang="zh-CN" altLang="en-US" dirty="0">
                <a:ea typeface="宋体" panose="02010600030101010101" pitchFamily="2" charset="-122"/>
              </a:rPr>
              <a:t>编</a:t>
            </a:r>
            <a:r>
              <a:rPr lang="en-US" altLang="zh-CN" dirty="0">
                <a:ea typeface="宋体" panose="02010600030101010101" pitchFamily="2" charset="-122"/>
              </a:rPr>
              <a:t>. </a:t>
            </a:r>
            <a:r>
              <a:rPr lang="zh-CN" altLang="zh-CN" dirty="0">
                <a:ea typeface="宋体" panose="02010600030101010101" pitchFamily="2" charset="-122"/>
              </a:rPr>
              <a:t>《</a:t>
            </a:r>
            <a:r>
              <a:rPr lang="en-US" altLang="zh-CN" dirty="0">
                <a:ea typeface="宋体" panose="02010600030101010101" pitchFamily="2" charset="-122"/>
              </a:rPr>
              <a:t>C</a:t>
            </a:r>
            <a:r>
              <a:rPr lang="zh-CN" altLang="en-US" dirty="0">
                <a:ea typeface="宋体" panose="02010600030101010101" pitchFamily="2" charset="-122"/>
              </a:rPr>
              <a:t>程序设计快速进阶大学教程</a:t>
            </a:r>
            <a:r>
              <a:rPr lang="zh-CN" altLang="zh-CN" dirty="0">
                <a:ea typeface="宋体" panose="02010600030101010101" pitchFamily="2" charset="-122"/>
              </a:rPr>
              <a:t>》</a:t>
            </a:r>
            <a:r>
              <a:rPr lang="en-US" altLang="zh-CN" dirty="0">
                <a:ea typeface="宋体" panose="02010600030101010101" pitchFamily="2" charset="-122"/>
              </a:rPr>
              <a:t>. </a:t>
            </a:r>
            <a:r>
              <a:rPr lang="zh-CN" altLang="en-US" dirty="0">
                <a:ea typeface="宋体" panose="02010600030101010101" pitchFamily="2" charset="-122"/>
              </a:rPr>
              <a:t>清华大学出版社</a:t>
            </a:r>
            <a:endParaRPr lang="en-US" altLang="zh-CN" dirty="0">
              <a:ea typeface="宋体" panose="02010600030101010101" pitchFamily="2" charset="-122"/>
            </a:endParaRPr>
          </a:p>
          <a:p>
            <a:endParaRPr lang="en-US" altLang="zh-CN" dirty="0">
              <a:ea typeface="宋体" panose="02010600030101010101" pitchFamily="2" charset="-122"/>
            </a:endParaRPr>
          </a:p>
          <a:p>
            <a:pPr lvl="1"/>
            <a:r>
              <a:rPr lang="en-US" altLang="zh-CN" dirty="0">
                <a:ea typeface="宋体" panose="02010600030101010101" pitchFamily="2" charset="-122"/>
              </a:rPr>
              <a:t>E. </a:t>
            </a:r>
            <a:r>
              <a:rPr lang="en-US" altLang="zh-CN" dirty="0" err="1">
                <a:ea typeface="宋体" panose="02010600030101010101" pitchFamily="2" charset="-122"/>
              </a:rPr>
              <a:t>Balagurusamy</a:t>
            </a:r>
            <a:r>
              <a:rPr lang="en-US" altLang="zh-CN" dirty="0">
                <a:ea typeface="宋体" panose="02010600030101010101" pitchFamily="2" charset="-122"/>
              </a:rPr>
              <a:t>. </a:t>
            </a:r>
            <a:r>
              <a:rPr lang="zh-CN" altLang="zh-CN" dirty="0">
                <a:ea typeface="宋体" panose="02010600030101010101" pitchFamily="2" charset="-122"/>
              </a:rPr>
              <a:t>《</a:t>
            </a:r>
            <a:r>
              <a:rPr lang="en-US" altLang="zh-CN" dirty="0">
                <a:ea typeface="宋体" panose="02010600030101010101" pitchFamily="2" charset="-122"/>
              </a:rPr>
              <a:t>Programming in ANSIC C》. </a:t>
            </a:r>
            <a:r>
              <a:rPr lang="en-US" altLang="zh-CN" dirty="0" err="1">
                <a:ea typeface="宋体" panose="02010600030101010101" pitchFamily="2" charset="-122"/>
              </a:rPr>
              <a:t>Tshinghua</a:t>
            </a:r>
            <a:r>
              <a:rPr lang="en-US" altLang="zh-CN" dirty="0">
                <a:ea typeface="宋体" panose="02010600030101010101" pitchFamily="2" charset="-122"/>
              </a:rPr>
              <a:t> Press.</a:t>
            </a:r>
          </a:p>
          <a:p>
            <a:pPr lvl="1"/>
            <a:r>
              <a:rPr lang="en-US" altLang="zh-CN" dirty="0">
                <a:ea typeface="宋体" panose="02010600030101010101" pitchFamily="2" charset="-122"/>
              </a:rPr>
              <a:t>Stephen </a:t>
            </a:r>
            <a:r>
              <a:rPr lang="en-US" altLang="zh-CN" dirty="0" err="1">
                <a:ea typeface="宋体" panose="02010600030101010101" pitchFamily="2" charset="-122"/>
              </a:rPr>
              <a:t>Prata</a:t>
            </a:r>
            <a:r>
              <a:rPr lang="en-US" altLang="zh-CN" dirty="0">
                <a:ea typeface="宋体" panose="02010600030101010101" pitchFamily="2" charset="-122"/>
              </a:rPr>
              <a:t>. C Primer Plus. Addison-Wesley Educational Publishers Inc.</a:t>
            </a:r>
          </a:p>
          <a:p>
            <a:pPr lvl="1"/>
            <a:endParaRPr lang="en-US" altLang="zh-CN" dirty="0">
              <a:ea typeface="宋体" panose="02010600030101010101" pitchFamily="2" charset="-122"/>
            </a:endParaRPr>
          </a:p>
        </p:txBody>
      </p:sp>
      <p:pic>
        <p:nvPicPr>
          <p:cNvPr id="4"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48400" y="1828800"/>
            <a:ext cx="21336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Bugs and Debugging</a:t>
            </a:r>
            <a:endParaRPr lang="zh-CN" altLang="en-US" dirty="0"/>
          </a:p>
        </p:txBody>
      </p:sp>
      <p:sp>
        <p:nvSpPr>
          <p:cNvPr id="3" name="Content Placeholder 2"/>
          <p:cNvSpPr>
            <a:spLocks noGrp="1"/>
          </p:cNvSpPr>
          <p:nvPr>
            <p:ph idx="1"/>
          </p:nvPr>
        </p:nvSpPr>
        <p:spPr>
          <a:xfrm>
            <a:off x="304800" y="990600"/>
            <a:ext cx="8610600" cy="3581400"/>
          </a:xfrm>
        </p:spPr>
        <p:txBody>
          <a:bodyPr/>
          <a:lstStyle/>
          <a:p>
            <a:r>
              <a:rPr lang="en-US" altLang="zh-CN" dirty="0"/>
              <a:t>Computer debugger</a:t>
            </a:r>
          </a:p>
          <a:p>
            <a:pPr lvl="1"/>
            <a:r>
              <a:rPr lang="en-US" altLang="zh-CN" dirty="0"/>
              <a:t>Set break point</a:t>
            </a:r>
          </a:p>
          <a:p>
            <a:pPr lvl="1"/>
            <a:r>
              <a:rPr lang="en-US" altLang="zh-CN" dirty="0"/>
              <a:t>Run step by step (F8) or ‘Step into’</a:t>
            </a:r>
          </a:p>
          <a:p>
            <a:pPr lvl="1"/>
            <a:r>
              <a:rPr lang="en-US" altLang="zh-CN" dirty="0"/>
              <a:t>Run to cursor</a:t>
            </a:r>
          </a:p>
          <a:p>
            <a:pPr lvl="1"/>
            <a:r>
              <a:rPr lang="en-US" altLang="zh-CN" dirty="0"/>
              <a:t>Check memory</a:t>
            </a:r>
          </a:p>
          <a:p>
            <a:pPr lvl="1"/>
            <a:r>
              <a:rPr lang="en-US" altLang="zh-CN" dirty="0"/>
              <a:t>…</a:t>
            </a:r>
          </a:p>
        </p:txBody>
      </p:sp>
      <p:sp>
        <p:nvSpPr>
          <p:cNvPr id="42" name="Rectangle 41"/>
          <p:cNvSpPr/>
          <p:nvPr/>
        </p:nvSpPr>
        <p:spPr>
          <a:xfrm>
            <a:off x="1600200" y="3200400"/>
            <a:ext cx="5349541" cy="461665"/>
          </a:xfrm>
          <a:prstGeom prst="rect">
            <a:avLst/>
          </a:prstGeom>
        </p:spPr>
        <p:txBody>
          <a:bodyPr wrap="none">
            <a:spAutoFit/>
          </a:bodyPr>
          <a:lstStyle/>
          <a:p>
            <a:pPr lvl="0">
              <a:spcBef>
                <a:spcPct val="20000"/>
              </a:spcBef>
            </a:pPr>
            <a:r>
              <a:rPr lang="en-US" altLang="zh-CN" sz="2400" kern="0" dirty="0">
                <a:latin typeface="Times New Roman" panose="02020503050405090304" pitchFamily="18" charset="0"/>
                <a:ea typeface="宋体" charset="0"/>
                <a:cs typeface="Times New Roman" panose="02020503050405090304" pitchFamily="18" charset="0"/>
              </a:rPr>
              <a:t>Tip: read the manual of IDE or just try</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87" name="标题 1"/>
          <p:cNvSpPr>
            <a:spLocks noGrp="1"/>
          </p:cNvSpPr>
          <p:nvPr>
            <p:ph type="title"/>
          </p:nvPr>
        </p:nvSpPr>
        <p:spPr/>
        <p:txBody>
          <a:bodyPr/>
          <a:lstStyle/>
          <a:p>
            <a:r>
              <a:rPr lang="en-US" altLang="zh-CN" dirty="0">
                <a:ea typeface="宋体" panose="02010600030101010101" pitchFamily="2" charset="-122"/>
              </a:rPr>
              <a:t>Exercise - 1</a:t>
            </a:r>
            <a:endParaRPr lang="zh-CN" altLang="en-US" dirty="0">
              <a:ea typeface="宋体" panose="02010600030101010101" pitchFamily="2" charset="-122"/>
            </a:endParaRPr>
          </a:p>
        </p:txBody>
      </p:sp>
      <p:sp>
        <p:nvSpPr>
          <p:cNvPr id="56" name="内容占位符 2"/>
          <p:cNvSpPr>
            <a:spLocks noGrp="1"/>
          </p:cNvSpPr>
          <p:nvPr>
            <p:ph idx="1"/>
          </p:nvPr>
        </p:nvSpPr>
        <p:spPr>
          <a:xfrm>
            <a:off x="231913" y="990600"/>
            <a:ext cx="8610600" cy="5638800"/>
          </a:xfrm>
        </p:spPr>
        <p:txBody>
          <a:bodyPr/>
          <a:lstStyle/>
          <a:p>
            <a:pPr>
              <a:buFont typeface="Wingdings" panose="05000000000000000000" pitchFamily="2" charset="2"/>
              <a:buNone/>
            </a:pPr>
            <a:r>
              <a:rPr lang="en-US" altLang="zh-CN" dirty="0">
                <a:ea typeface="宋体" panose="02010600030101010101" pitchFamily="2" charset="-122"/>
              </a:rPr>
              <a:t>Consider the following program</a:t>
            </a:r>
            <a:endParaRPr lang="zh-CN" altLang="en-US" dirty="0">
              <a:ea typeface="宋体" panose="02010600030101010101" pitchFamily="2" charset="-122"/>
            </a:endParaRPr>
          </a:p>
        </p:txBody>
      </p:sp>
      <p:sp>
        <p:nvSpPr>
          <p:cNvPr id="4" name="Rectangle 3"/>
          <p:cNvSpPr/>
          <p:nvPr/>
        </p:nvSpPr>
        <p:spPr>
          <a:xfrm>
            <a:off x="457200" y="1524000"/>
            <a:ext cx="8153400" cy="3693319"/>
          </a:xfrm>
          <a:prstGeom prst="rect">
            <a:avLst/>
          </a:prstGeom>
        </p:spPr>
        <p:txBody>
          <a:bodyPr wrap="square">
            <a:spAutoFit/>
          </a:bodyPr>
          <a:lstStyle/>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#include &lt;</a:t>
            </a:r>
            <a:r>
              <a:rPr lang="en-US" altLang="zh-CN" sz="1800" i="1" kern="0" dirty="0" err="1">
                <a:latin typeface="Times New Roman" panose="02020503050405090304" pitchFamily="18" charset="0"/>
                <a:ea typeface="宋体" charset="0"/>
                <a:cs typeface="Times New Roman" panose="02020503050405090304" pitchFamily="18" charset="0"/>
              </a:rPr>
              <a:t>stdio.h</a:t>
            </a:r>
            <a:r>
              <a:rPr lang="en-US" altLang="zh-CN" sz="1800" i="1" kern="0" dirty="0">
                <a:latin typeface="Times New Roman" panose="02020503050405090304" pitchFamily="18" charset="0"/>
                <a:ea typeface="宋体" charset="0"/>
                <a:cs typeface="Times New Roman" panose="02020503050405090304" pitchFamily="18" charset="0"/>
              </a:rPr>
              <a:t>&gt;			</a:t>
            </a:r>
          </a:p>
          <a:p>
            <a:pPr lvl="0">
              <a:spcBef>
                <a:spcPct val="20000"/>
              </a:spcBef>
            </a:pP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a:solidFill>
                  <a:srgbClr val="FF0000"/>
                </a:solidFill>
                <a:latin typeface="Times New Roman" panose="02020503050405090304" pitchFamily="18" charset="0"/>
                <a:ea typeface="宋体" charset="0"/>
                <a:cs typeface="Times New Roman" panose="02020503050405090304" pitchFamily="18" charset="0"/>
              </a:rPr>
              <a:t>main</a:t>
            </a:r>
            <a:r>
              <a:rPr lang="en-US" altLang="zh-CN" sz="1800" i="1" kern="0" dirty="0">
                <a:latin typeface="Times New Roman" panose="02020503050405090304" pitchFamily="18" charset="0"/>
                <a:ea typeface="宋体" charset="0"/>
                <a:cs typeface="Times New Roman" panose="02020503050405090304" pitchFamily="18" charset="0"/>
              </a:rPr>
              <a:t>(void)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a, b;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a=5;</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b=2;		/*line 7*/</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b=a;		 /*line 8*/</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a=b;		 /*line 9*/</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printf</a:t>
            </a:r>
            <a:r>
              <a:rPr lang="en-US" altLang="zh-CN" sz="1800" i="1" kern="0" dirty="0">
                <a:latin typeface="Times New Roman" panose="02020503050405090304" pitchFamily="18" charset="0"/>
                <a:ea typeface="宋体" charset="0"/>
                <a:cs typeface="Times New Roman" panose="02020503050405090304" pitchFamily="18" charset="0"/>
              </a:rPr>
              <a:t>(“%d, %d\n", b, a);</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return 0;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p:txBody>
      </p:sp>
      <p:sp>
        <p:nvSpPr>
          <p:cNvPr id="2" name="Rectangle 1"/>
          <p:cNvSpPr/>
          <p:nvPr/>
        </p:nvSpPr>
        <p:spPr>
          <a:xfrm>
            <a:off x="533400" y="5461694"/>
            <a:ext cx="8095486" cy="461665"/>
          </a:xfrm>
          <a:prstGeom prst="rect">
            <a:avLst/>
          </a:prstGeom>
        </p:spPr>
        <p:txBody>
          <a:bodyPr wrap="none">
            <a:spAutoFit/>
          </a:bodyPr>
          <a:lstStyle/>
          <a:p>
            <a:pPr>
              <a:buFont typeface="Wingdings" panose="05000000000000000000" pitchFamily="2" charset="2"/>
              <a:buNone/>
            </a:pPr>
            <a:r>
              <a:rPr lang="en-US" altLang="zh-CN" sz="2400" dirty="0"/>
              <a:t>What is the program state after line 7? Line 8? Line 9?</a:t>
            </a:r>
            <a:endParaRPr lang="zh-CN" altLang="en-US" sz="2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87" name="标题 1"/>
          <p:cNvSpPr>
            <a:spLocks noGrp="1"/>
          </p:cNvSpPr>
          <p:nvPr>
            <p:ph type="title"/>
          </p:nvPr>
        </p:nvSpPr>
        <p:spPr/>
        <p:txBody>
          <a:bodyPr/>
          <a:lstStyle/>
          <a:p>
            <a:r>
              <a:rPr lang="en-US" altLang="zh-CN" dirty="0">
                <a:ea typeface="宋体" panose="02010600030101010101" pitchFamily="2" charset="-122"/>
              </a:rPr>
              <a:t>Exercise - 2</a:t>
            </a:r>
            <a:endParaRPr lang="zh-CN" altLang="en-US" dirty="0">
              <a:ea typeface="宋体" panose="02010600030101010101" pitchFamily="2" charset="-122"/>
            </a:endParaRPr>
          </a:p>
        </p:txBody>
      </p:sp>
      <p:sp>
        <p:nvSpPr>
          <p:cNvPr id="56" name="内容占位符 2"/>
          <p:cNvSpPr>
            <a:spLocks noGrp="1"/>
          </p:cNvSpPr>
          <p:nvPr>
            <p:ph idx="1"/>
          </p:nvPr>
        </p:nvSpPr>
        <p:spPr>
          <a:xfrm>
            <a:off x="231913" y="990600"/>
            <a:ext cx="8610600" cy="5638800"/>
          </a:xfrm>
        </p:spPr>
        <p:txBody>
          <a:bodyPr/>
          <a:lstStyle/>
          <a:p>
            <a:pPr>
              <a:buFont typeface="Wingdings" panose="05000000000000000000" pitchFamily="2" charset="2"/>
              <a:buNone/>
            </a:pPr>
            <a:r>
              <a:rPr lang="en-US" altLang="zh-CN" dirty="0">
                <a:ea typeface="宋体" panose="02010600030101010101" pitchFamily="2" charset="-122"/>
              </a:rPr>
              <a:t>Consider the following program</a:t>
            </a:r>
            <a:endParaRPr lang="zh-CN" altLang="en-US" dirty="0">
              <a:ea typeface="宋体" panose="02010600030101010101" pitchFamily="2" charset="-122"/>
            </a:endParaRPr>
          </a:p>
        </p:txBody>
      </p:sp>
      <p:sp>
        <p:nvSpPr>
          <p:cNvPr id="4" name="Rectangle 3"/>
          <p:cNvSpPr/>
          <p:nvPr/>
        </p:nvSpPr>
        <p:spPr>
          <a:xfrm>
            <a:off x="457200" y="1524000"/>
            <a:ext cx="8153400" cy="3693319"/>
          </a:xfrm>
          <a:prstGeom prst="rect">
            <a:avLst/>
          </a:prstGeom>
        </p:spPr>
        <p:txBody>
          <a:bodyPr wrap="square">
            <a:spAutoFit/>
          </a:bodyPr>
          <a:lstStyle/>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#include &lt;</a:t>
            </a:r>
            <a:r>
              <a:rPr lang="en-US" altLang="zh-CN" sz="1800" i="1" kern="0" dirty="0" err="1">
                <a:latin typeface="Times New Roman" panose="02020503050405090304" pitchFamily="18" charset="0"/>
                <a:ea typeface="宋体" charset="0"/>
                <a:cs typeface="Times New Roman" panose="02020503050405090304" pitchFamily="18" charset="0"/>
              </a:rPr>
              <a:t>stdio.h</a:t>
            </a:r>
            <a:r>
              <a:rPr lang="en-US" altLang="zh-CN" sz="1800" i="1" kern="0" dirty="0">
                <a:latin typeface="Times New Roman" panose="02020503050405090304" pitchFamily="18" charset="0"/>
                <a:ea typeface="宋体" charset="0"/>
                <a:cs typeface="Times New Roman" panose="02020503050405090304" pitchFamily="18" charset="0"/>
              </a:rPr>
              <a:t>&gt;			</a:t>
            </a:r>
          </a:p>
          <a:p>
            <a:pPr lvl="0">
              <a:spcBef>
                <a:spcPct val="20000"/>
              </a:spcBef>
            </a:pP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a:solidFill>
                  <a:srgbClr val="FF0000"/>
                </a:solidFill>
                <a:latin typeface="Times New Roman" panose="02020503050405090304" pitchFamily="18" charset="0"/>
                <a:ea typeface="宋体" charset="0"/>
                <a:cs typeface="Times New Roman" panose="02020503050405090304" pitchFamily="18" charset="0"/>
              </a:rPr>
              <a:t>main</a:t>
            </a:r>
            <a:r>
              <a:rPr lang="en-US" altLang="zh-CN" sz="1800" i="1" kern="0" dirty="0">
                <a:latin typeface="Times New Roman" panose="02020503050405090304" pitchFamily="18" charset="0"/>
                <a:ea typeface="宋体" charset="0"/>
                <a:cs typeface="Times New Roman" panose="02020503050405090304" pitchFamily="18" charset="0"/>
              </a:rPr>
              <a:t>(void)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int</a:t>
            </a:r>
            <a:r>
              <a:rPr lang="en-US" altLang="zh-CN" sz="1800" i="1" kern="0" dirty="0">
                <a:latin typeface="Times New Roman" panose="02020503050405090304" pitchFamily="18" charset="0"/>
                <a:ea typeface="宋体" charset="0"/>
                <a:cs typeface="Times New Roman" panose="02020503050405090304" pitchFamily="18" charset="0"/>
              </a:rPr>
              <a:t> x, y;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x=10;</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y=5;		/*line 7*/</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y=</a:t>
            </a:r>
            <a:r>
              <a:rPr lang="en-US" altLang="zh-CN" sz="1800" i="1" kern="0" dirty="0" err="1">
                <a:latin typeface="Times New Roman" panose="02020503050405090304" pitchFamily="18" charset="0"/>
                <a:ea typeface="宋体" charset="0"/>
                <a:cs typeface="Times New Roman" panose="02020503050405090304" pitchFamily="18" charset="0"/>
              </a:rPr>
              <a:t>x+y</a:t>
            </a:r>
            <a:r>
              <a:rPr lang="en-US" altLang="zh-CN" sz="1800" i="1" kern="0" dirty="0">
                <a:latin typeface="Times New Roman" panose="02020503050405090304" pitchFamily="18" charset="0"/>
                <a:ea typeface="宋体" charset="0"/>
                <a:cs typeface="Times New Roman" panose="02020503050405090304" pitchFamily="18" charset="0"/>
              </a:rPr>
              <a:t>;		 /*line 8*/</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x=x*y;		 /*line 9*/</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a:t>
            </a:r>
            <a:r>
              <a:rPr lang="en-US" altLang="zh-CN" sz="1800" i="1" kern="0" dirty="0" err="1">
                <a:latin typeface="Times New Roman" panose="02020503050405090304" pitchFamily="18" charset="0"/>
                <a:ea typeface="宋体" charset="0"/>
                <a:cs typeface="Times New Roman" panose="02020503050405090304" pitchFamily="18" charset="0"/>
              </a:rPr>
              <a:t>printf</a:t>
            </a:r>
            <a:r>
              <a:rPr lang="en-US" altLang="zh-CN" sz="1800" i="1" kern="0" dirty="0">
                <a:latin typeface="Times New Roman" panose="02020503050405090304" pitchFamily="18" charset="0"/>
                <a:ea typeface="宋体" charset="0"/>
                <a:cs typeface="Times New Roman" panose="02020503050405090304" pitchFamily="18" charset="0"/>
              </a:rPr>
              <a:t>(“%d, %d\n", b, a);</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    return 0;				</a:t>
            </a:r>
          </a:p>
          <a:p>
            <a:pPr lvl="0">
              <a:spcBef>
                <a:spcPct val="20000"/>
              </a:spcBef>
            </a:pPr>
            <a:r>
              <a:rPr lang="en-US" altLang="zh-CN" sz="1800" i="1" kern="0" dirty="0">
                <a:latin typeface="Times New Roman" panose="02020503050405090304" pitchFamily="18" charset="0"/>
                <a:ea typeface="宋体" charset="0"/>
                <a:cs typeface="Times New Roman" panose="02020503050405090304" pitchFamily="18" charset="0"/>
              </a:rPr>
              <a:t>}</a:t>
            </a:r>
          </a:p>
        </p:txBody>
      </p:sp>
      <p:sp>
        <p:nvSpPr>
          <p:cNvPr id="2" name="Rectangle 1"/>
          <p:cNvSpPr/>
          <p:nvPr/>
        </p:nvSpPr>
        <p:spPr>
          <a:xfrm>
            <a:off x="533400" y="5461694"/>
            <a:ext cx="8095486" cy="461665"/>
          </a:xfrm>
          <a:prstGeom prst="rect">
            <a:avLst/>
          </a:prstGeom>
        </p:spPr>
        <p:txBody>
          <a:bodyPr wrap="none">
            <a:spAutoFit/>
          </a:bodyPr>
          <a:lstStyle/>
          <a:p>
            <a:pPr>
              <a:buFont typeface="Wingdings" panose="05000000000000000000" pitchFamily="2" charset="2"/>
              <a:buNone/>
            </a:pPr>
            <a:r>
              <a:rPr lang="en-US" altLang="zh-CN" sz="2400" dirty="0"/>
              <a:t>What is the program state after line 7? Line 8? Line 9?</a:t>
            </a:r>
            <a:endParaRPr lang="zh-CN" altLang="en-US" sz="2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467EF0-49D8-5444-9E0D-E87E42F01F01}"/>
              </a:ext>
            </a:extLst>
          </p:cNvPr>
          <p:cNvSpPr>
            <a:spLocks noGrp="1"/>
          </p:cNvSpPr>
          <p:nvPr>
            <p:ph type="title"/>
          </p:nvPr>
        </p:nvSpPr>
        <p:spPr/>
        <p:txBody>
          <a:bodyPr/>
          <a:lstStyle/>
          <a:p>
            <a:r>
              <a:rPr kumimoji="1" lang="zh-CN" altLang="en-US" dirty="0"/>
              <a:t>作业</a:t>
            </a:r>
          </a:p>
        </p:txBody>
      </p:sp>
      <p:sp>
        <p:nvSpPr>
          <p:cNvPr id="3" name="内容占位符 2">
            <a:extLst>
              <a:ext uri="{FF2B5EF4-FFF2-40B4-BE49-F238E27FC236}">
                <a16:creationId xmlns:a16="http://schemas.microsoft.com/office/drawing/2014/main" id="{ABFA1E19-82E1-314F-93F2-4E253E6556FA}"/>
              </a:ext>
            </a:extLst>
          </p:cNvPr>
          <p:cNvSpPr>
            <a:spLocks noGrp="1"/>
          </p:cNvSpPr>
          <p:nvPr>
            <p:ph idx="1"/>
          </p:nvPr>
        </p:nvSpPr>
        <p:spPr/>
        <p:txBody>
          <a:bodyPr/>
          <a:lstStyle/>
          <a:p>
            <a:pPr marL="0" indent="0">
              <a:buNone/>
            </a:pPr>
            <a:endParaRPr kumimoji="1" lang="en-US" altLang="zh-CN" dirty="0"/>
          </a:p>
          <a:p>
            <a:r>
              <a:rPr kumimoji="1" lang="zh-CN" altLang="en-US" dirty="0"/>
              <a:t>看看这个</a:t>
            </a:r>
            <a:r>
              <a:rPr lang="en" altLang="zh-CN" b="0" dirty="0"/>
              <a:t>C</a:t>
            </a:r>
            <a:r>
              <a:rPr lang="zh-CN" altLang="en-US" b="0" dirty="0"/>
              <a:t>语言程序设计</a:t>
            </a:r>
            <a:r>
              <a:rPr lang="en-US" altLang="zh-CN" b="0" dirty="0"/>
              <a:t>.</a:t>
            </a:r>
            <a:r>
              <a:rPr lang="zh-CN" altLang="en-US" b="0" dirty="0"/>
              <a:t>浙江大学</a:t>
            </a:r>
            <a:r>
              <a:rPr lang="en-US" altLang="zh-CN" b="0" dirty="0"/>
              <a:t>.</a:t>
            </a:r>
            <a:r>
              <a:rPr lang="zh-CN" altLang="en-US" b="0" dirty="0"/>
              <a:t>翁恺</a:t>
            </a:r>
            <a:r>
              <a:rPr kumimoji="1" lang="zh-CN" altLang="en-US" dirty="0"/>
              <a:t>老师的</a:t>
            </a:r>
            <a:r>
              <a:rPr kumimoji="1" lang="en-US" altLang="zh-CN" dirty="0" err="1"/>
              <a:t>mooc</a:t>
            </a:r>
            <a:r>
              <a:rPr kumimoji="1" lang="zh-CN" altLang="en-US" dirty="0"/>
              <a:t>中文的 </a:t>
            </a:r>
            <a:r>
              <a:rPr kumimoji="1" lang="en" altLang="zh-CN" dirty="0">
                <a:hlinkClick r:id="rId2"/>
              </a:rPr>
              <a:t>https://www.bilibili.com/video/BV1Bx411u7qY?from=search&amp;seid=12711010823689150651</a:t>
            </a:r>
            <a:endParaRPr kumimoji="1" lang="en" altLang="zh-CN" dirty="0"/>
          </a:p>
          <a:p>
            <a:r>
              <a:rPr kumimoji="1" lang="en-US" altLang="zh-CN" dirty="0"/>
              <a:t>P1-P7</a:t>
            </a:r>
            <a:r>
              <a:rPr kumimoji="1" lang="zh-CN" altLang="en-US"/>
              <a:t>节</a:t>
            </a:r>
            <a:endParaRPr kumimoji="1" lang="zh-CN" altLang="en-US" dirty="0"/>
          </a:p>
        </p:txBody>
      </p:sp>
    </p:spTree>
    <p:extLst>
      <p:ext uri="{BB962C8B-B14F-4D97-AF65-F5344CB8AC3E}">
        <p14:creationId xmlns:p14="http://schemas.microsoft.com/office/powerpoint/2010/main" val="2345919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p:txBody>
          <a:bodyPr/>
          <a:lstStyle/>
          <a:p>
            <a:r>
              <a:rPr lang="en-US" altLang="zh-CN">
                <a:ea typeface="宋体" panose="02010600030101010101" pitchFamily="2" charset="-122"/>
              </a:rPr>
              <a:t>Rules</a:t>
            </a:r>
            <a:endParaRPr lang="zh-CN" altLang="en-US">
              <a:ea typeface="宋体" panose="02010600030101010101" pitchFamily="2" charset="-122"/>
            </a:endParaRPr>
          </a:p>
        </p:txBody>
      </p:sp>
      <p:sp>
        <p:nvSpPr>
          <p:cNvPr id="10243" name="内容占位符 2"/>
          <p:cNvSpPr>
            <a:spLocks noGrp="1"/>
          </p:cNvSpPr>
          <p:nvPr>
            <p:ph idx="1"/>
          </p:nvPr>
        </p:nvSpPr>
        <p:spPr/>
        <p:txBody>
          <a:bodyPr/>
          <a:lstStyle/>
          <a:p>
            <a:r>
              <a:rPr lang="en-US" altLang="zh-CN" dirty="0">
                <a:ea typeface="宋体" panose="02010600030101010101" pitchFamily="2" charset="-122"/>
              </a:rPr>
              <a:t>Silent cell phones</a:t>
            </a:r>
          </a:p>
          <a:p>
            <a:r>
              <a:rPr lang="en-US" altLang="zh-CN" dirty="0">
                <a:ea typeface="宋体" panose="02010600030101010101" pitchFamily="2" charset="-122"/>
              </a:rPr>
              <a:t>Laptop OFF</a:t>
            </a:r>
          </a:p>
          <a:p>
            <a:r>
              <a:rPr lang="en-US" altLang="zh-CN" dirty="0">
                <a:ea typeface="宋体" panose="02010600030101010101" pitchFamily="2" charset="-122"/>
              </a:rPr>
              <a:t>Be absent 3 times OR late/early(leave)  5 times </a:t>
            </a:r>
            <a:r>
              <a:rPr lang="en-US" altLang="zh-CN" dirty="0">
                <a:ea typeface="宋体" panose="02010600030101010101" pitchFamily="2" charset="-122"/>
                <a:sym typeface="Wingdings" panose="05000000000000000000" pitchFamily="2" charset="2"/>
              </a:rPr>
              <a:t> absent to final exam</a:t>
            </a:r>
          </a:p>
          <a:p>
            <a:endParaRPr lang="en-US" altLang="zh-CN" dirty="0">
              <a:ea typeface="宋体" panose="02010600030101010101" pitchFamily="2" charset="-122"/>
              <a:sym typeface="Wingdings" panose="05000000000000000000" pitchFamily="2" charset="2"/>
            </a:endParaRPr>
          </a:p>
          <a:p>
            <a:r>
              <a:rPr lang="en-US" altLang="zh-CN" dirty="0">
                <a:ea typeface="宋体" panose="02010600030101010101" pitchFamily="2" charset="-122"/>
                <a:sym typeface="Wingdings" panose="05000000000000000000" pitchFamily="2" charset="2"/>
              </a:rPr>
              <a:t>Questions are welcome, but </a:t>
            </a:r>
            <a:r>
              <a:rPr lang="en-US" altLang="zh-CN" dirty="0">
                <a:ea typeface="宋体" panose="02010600030101010101" pitchFamily="2" charset="-122"/>
              </a:rPr>
              <a:t>one person talking </a:t>
            </a:r>
          </a:p>
          <a:p>
            <a:endParaRPr lang="en-US" altLang="zh-CN" dirty="0">
              <a:ea typeface="宋体" panose="02010600030101010101" pitchFamily="2" charset="-122"/>
            </a:endParaRPr>
          </a:p>
          <a:p>
            <a:r>
              <a:rPr lang="en-US" altLang="zh-CN" dirty="0">
                <a:ea typeface="宋体" panose="02010600030101010101" pitchFamily="2" charset="-122"/>
              </a:rPr>
              <a:t>No plagiarism (copy) for homework</a:t>
            </a:r>
          </a:p>
          <a:p>
            <a:endParaRPr lang="zh-CN" altLang="en-US" dirty="0">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1"/>
          <p:cNvSpPr>
            <a:spLocks noGrp="1"/>
          </p:cNvSpPr>
          <p:nvPr>
            <p:ph type="title"/>
          </p:nvPr>
        </p:nvSpPr>
        <p:spPr/>
        <p:txBody>
          <a:bodyPr/>
          <a:lstStyle/>
          <a:p>
            <a:r>
              <a:rPr lang="en-US" altLang="zh-CN">
                <a:ea typeface="宋体" panose="02010600030101010101" pitchFamily="2" charset="-122"/>
              </a:rPr>
              <a:t>Why programming</a:t>
            </a:r>
            <a:endParaRPr lang="zh-CN" altLang="en-US">
              <a:ea typeface="宋体" panose="02010600030101010101" pitchFamily="2" charset="-122"/>
            </a:endParaRPr>
          </a:p>
        </p:txBody>
      </p:sp>
      <p:sp>
        <p:nvSpPr>
          <p:cNvPr id="3" name="内容占位符 2"/>
          <p:cNvSpPr>
            <a:spLocks noGrp="1"/>
          </p:cNvSpPr>
          <p:nvPr>
            <p:ph idx="1"/>
          </p:nvPr>
        </p:nvSpPr>
        <p:spPr>
          <a:xfrm>
            <a:off x="231913" y="990600"/>
            <a:ext cx="8610600" cy="5638800"/>
          </a:xfrm>
        </p:spPr>
        <p:txBody>
          <a:bodyPr/>
          <a:lstStyle/>
          <a:p>
            <a:endParaRPr lang="en-US" altLang="zh-CN" dirty="0">
              <a:ea typeface="宋体" panose="02010600030101010101" pitchFamily="2" charset="-122"/>
            </a:endParaRPr>
          </a:p>
          <a:p>
            <a:r>
              <a:rPr lang="en-US" altLang="zh-CN" dirty="0">
                <a:ea typeface="宋体" panose="02010600030101010101" pitchFamily="2" charset="-122"/>
              </a:rPr>
              <a:t>After all these Years, the World is Still Powered by C Programming</a:t>
            </a:r>
          </a:p>
          <a:p>
            <a:r>
              <a:rPr lang="en-US" altLang="zh-CN" dirty="0">
                <a:ea typeface="宋体" panose="02010600030101010101" pitchFamily="2" charset="-122"/>
              </a:rPr>
              <a:t>Many of the C projects that exist today were started decades ago.</a:t>
            </a:r>
          </a:p>
          <a:p>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a:p>
            <a:r>
              <a:rPr lang="zh-CN" altLang="en-US" dirty="0">
                <a:ea typeface="宋体" panose="02010600030101010101" pitchFamily="2" charset="-122"/>
              </a:rPr>
              <a:t>Microsoft Windows</a:t>
            </a:r>
          </a:p>
          <a:p>
            <a:pPr marL="0" indent="0">
              <a:buNone/>
            </a:pPr>
            <a:r>
              <a:rPr lang="zh-CN" altLang="en-US" dirty="0">
                <a:ea typeface="宋体" panose="02010600030101010101" pitchFamily="2" charset="-122"/>
              </a:rPr>
              <a:t>     Microsoft’s Windows kernel is developed mostly in C, with some parts in assembly language. For decades, the world’s most used operating system, with about 90 percent of the market share, has been powered by a kernel written in C.</a:t>
            </a:r>
          </a:p>
          <a:p>
            <a:endParaRPr lang="zh-CN" altLang="en-US" dirty="0">
              <a:ea typeface="宋体" panose="02010600030101010101" pitchFamily="2" charset="-122"/>
            </a:endParaRPr>
          </a:p>
          <a:p>
            <a:endParaRPr lang="zh-CN" altLang="en-US" dirty="0">
              <a:ea typeface="宋体" panose="02010600030101010101" pitchFamily="2" charset="-122"/>
            </a:endParaRPr>
          </a:p>
          <a:p>
            <a:endParaRPr lang="zh-CN" altLang="en-US" dirty="0">
              <a:ea typeface="宋体" panose="02010600030101010101" pitchFamily="2" charset="-122"/>
            </a:endParaRPr>
          </a:p>
        </p:txBody>
      </p:sp>
      <p:pic>
        <p:nvPicPr>
          <p:cNvPr id="4" name="图片 3" descr="屏幕快照 2019-09-17 下午2.42.34"/>
          <p:cNvPicPr>
            <a:picLocks noChangeAspect="1"/>
          </p:cNvPicPr>
          <p:nvPr/>
        </p:nvPicPr>
        <p:blipFill>
          <a:blip r:embed="rId3"/>
          <a:stretch>
            <a:fillRect/>
          </a:stretch>
        </p:blipFill>
        <p:spPr>
          <a:xfrm>
            <a:off x="2401570" y="2653665"/>
            <a:ext cx="3915410" cy="19958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wipe(down)">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8" end="8"/>
                                            </p:txEl>
                                          </p:spTgt>
                                        </p:tgtEl>
                                        <p:attrNameLst>
                                          <p:attrName>style.visibility</p:attrName>
                                        </p:attrNameLst>
                                      </p:cBhvr>
                                      <p:to>
                                        <p:strVal val="visible"/>
                                      </p:to>
                                    </p:set>
                                    <p:animEffect transition="in" filter="wipe(down)">
                                      <p:cBhvr>
                                        <p:cTn id="2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框 2"/>
          <p:cNvSpPr txBox="1"/>
          <p:nvPr/>
        </p:nvSpPr>
        <p:spPr>
          <a:xfrm>
            <a:off x="228600" y="1391285"/>
            <a:ext cx="8277860" cy="5015865"/>
          </a:xfrm>
          <a:prstGeom prst="rect">
            <a:avLst/>
          </a:prstGeom>
          <a:noFill/>
        </p:spPr>
        <p:txBody>
          <a:bodyPr wrap="square" rtlCol="0" anchor="t">
            <a:spAutoFit/>
          </a:bodyPr>
          <a:lstStyle/>
          <a:p>
            <a:r>
              <a:rPr lang="zh-CN" altLang="en-US" sz="2000" dirty="0">
                <a:sym typeface="+mn-ea"/>
              </a:rPr>
              <a:t>Linux</a:t>
            </a:r>
            <a:endParaRPr lang="zh-CN" altLang="en-US" sz="2000" dirty="0">
              <a:ea typeface="宋体" panose="02010600030101010101" pitchFamily="2" charset="-122"/>
            </a:endParaRPr>
          </a:p>
          <a:p>
            <a:pPr algn="just"/>
            <a:r>
              <a:rPr lang="zh-CN" altLang="en-US" sz="2000" dirty="0">
                <a:sym typeface="+mn-ea"/>
              </a:rPr>
              <a:t>     Linux is also written mostly in C, with some parts in assembly. About 97 percent of the world’s 500 most powerful supercomputers run the Linux kernel. It is also used in many personal computers.</a:t>
            </a:r>
            <a:endParaRPr lang="zh-CN" altLang="en-US" sz="2000" dirty="0">
              <a:ea typeface="宋体" panose="02010600030101010101" pitchFamily="2" charset="-122"/>
            </a:endParaRPr>
          </a:p>
          <a:p>
            <a:pPr algn="just"/>
            <a:endParaRPr lang="zh-CN" altLang="en-US" sz="2000" dirty="0">
              <a:ea typeface="宋体" panose="02010600030101010101" pitchFamily="2" charset="-122"/>
            </a:endParaRPr>
          </a:p>
          <a:p>
            <a:pPr algn="just"/>
            <a:r>
              <a:rPr lang="zh-CN" altLang="en-US" sz="2000" dirty="0">
                <a:sym typeface="+mn-ea"/>
              </a:rPr>
              <a:t>Mac</a:t>
            </a:r>
            <a:endParaRPr lang="zh-CN" altLang="en-US" sz="2000" dirty="0">
              <a:ea typeface="宋体" panose="02010600030101010101" pitchFamily="2" charset="-122"/>
            </a:endParaRPr>
          </a:p>
          <a:p>
            <a:pPr algn="just"/>
            <a:r>
              <a:rPr lang="zh-CN" altLang="en-US" sz="2000" dirty="0">
                <a:sym typeface="+mn-ea"/>
              </a:rPr>
              <a:t>    Mac computers are also powered by C, since the OS X kernel is written mostly in C. Every program and driver in a Mac, as in Windows and Linux computers, is running on a C-powered kernel.</a:t>
            </a:r>
            <a:endParaRPr lang="zh-CN" altLang="en-US" sz="2000" dirty="0">
              <a:ea typeface="宋体" panose="02010600030101010101" pitchFamily="2" charset="-122"/>
            </a:endParaRPr>
          </a:p>
          <a:p>
            <a:pPr algn="just"/>
            <a:endParaRPr lang="zh-CN" altLang="en-US" sz="2000" dirty="0">
              <a:ea typeface="宋体" panose="02010600030101010101" pitchFamily="2" charset="-122"/>
            </a:endParaRPr>
          </a:p>
          <a:p>
            <a:pPr algn="just"/>
            <a:r>
              <a:rPr lang="zh-CN" altLang="en-US" sz="2000" dirty="0">
                <a:sym typeface="+mn-ea"/>
              </a:rPr>
              <a:t>Mobile</a:t>
            </a:r>
            <a:endParaRPr lang="zh-CN" altLang="en-US" sz="2000" dirty="0">
              <a:ea typeface="宋体" panose="02010600030101010101" pitchFamily="2" charset="-122"/>
            </a:endParaRPr>
          </a:p>
          <a:p>
            <a:pPr algn="just"/>
            <a:r>
              <a:rPr lang="zh-CN" altLang="en-US" sz="2000" dirty="0">
                <a:sym typeface="+mn-ea"/>
              </a:rPr>
              <a:t>    iOS, Android and Windows Phone kernels are also written in C. They are just mobile adaptations of existing Mac OS, Linux and Windows kernels. So smartphones you use every day are running on a C kernel.</a:t>
            </a:r>
            <a:endParaRPr lang="zh-CN" altLang="en-US" sz="2000" dirty="0">
              <a:latin typeface="楷体" pitchFamily="49" charset="-122"/>
              <a:ea typeface="楷体" pitchFamily="49"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框 2"/>
          <p:cNvSpPr txBox="1"/>
          <p:nvPr/>
        </p:nvSpPr>
        <p:spPr>
          <a:xfrm>
            <a:off x="228600" y="1127125"/>
            <a:ext cx="8094345" cy="2553335"/>
          </a:xfrm>
          <a:prstGeom prst="rect">
            <a:avLst/>
          </a:prstGeom>
          <a:noFill/>
        </p:spPr>
        <p:txBody>
          <a:bodyPr wrap="square" rtlCol="0" anchor="t">
            <a:spAutoFit/>
          </a:bodyPr>
          <a:lstStyle/>
          <a:p>
            <a:r>
              <a:rPr lang="zh-CN" altLang="en-US" sz="2000" dirty="0">
                <a:solidFill>
                  <a:srgbClr val="FF0000"/>
                </a:solidFill>
                <a:latin typeface="楷体" pitchFamily="49" charset="-122"/>
                <a:ea typeface="楷体" pitchFamily="49" charset="-122"/>
              </a:rPr>
              <a:t>Databases</a:t>
            </a:r>
            <a:endParaRPr lang="zh-CN" altLang="en-US" sz="2000" dirty="0">
              <a:latin typeface="楷体" pitchFamily="49" charset="-122"/>
              <a:ea typeface="楷体" pitchFamily="49" charset="-122"/>
            </a:endParaRPr>
          </a:p>
          <a:p>
            <a:r>
              <a:rPr lang="zh-CN" altLang="en-US" sz="2000" dirty="0">
                <a:latin typeface="楷体" pitchFamily="49" charset="-122"/>
                <a:ea typeface="楷体" pitchFamily="49" charset="-122"/>
              </a:rPr>
              <a:t>The world’s most popular databases, including Oracle Database, MySQL, MS SQL Server, and PostgreSQL, are coded in C (the first three of them actually both in C and C++).</a:t>
            </a:r>
          </a:p>
          <a:p>
            <a:endParaRPr lang="zh-CN" altLang="en-US" sz="2000" dirty="0">
              <a:latin typeface="楷体" pitchFamily="49" charset="-122"/>
              <a:ea typeface="楷体" pitchFamily="49" charset="-122"/>
            </a:endParaRPr>
          </a:p>
          <a:p>
            <a:r>
              <a:rPr lang="zh-CN" altLang="en-US" sz="2000" dirty="0">
                <a:latin typeface="楷体" pitchFamily="49" charset="-122"/>
                <a:ea typeface="楷体" pitchFamily="49" charset="-122"/>
              </a:rPr>
              <a:t>Databases are used in all kind of systems: financial, government, media, entertainment, telecommunications, health, education, retail, social networks, web, and the like.</a:t>
            </a:r>
          </a:p>
        </p:txBody>
      </p:sp>
      <p:pic>
        <p:nvPicPr>
          <p:cNvPr id="4" name="图片 3" descr="屏幕快照 2019-09-17 下午2.45.31"/>
          <p:cNvPicPr>
            <a:picLocks noChangeAspect="1"/>
          </p:cNvPicPr>
          <p:nvPr/>
        </p:nvPicPr>
        <p:blipFill>
          <a:blip r:embed="rId2"/>
          <a:stretch>
            <a:fillRect/>
          </a:stretch>
        </p:blipFill>
        <p:spPr>
          <a:xfrm>
            <a:off x="1819275" y="3778250"/>
            <a:ext cx="5669280" cy="29806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p:txBody>
          <a:bodyPr/>
          <a:lstStyle/>
          <a:p>
            <a:r>
              <a:rPr lang="en-US" altLang="zh-CN">
                <a:ea typeface="宋体" panose="02010600030101010101" pitchFamily="2" charset="-122"/>
              </a:rPr>
              <a:t>Why C Programming?</a:t>
            </a:r>
            <a:endParaRPr lang="zh-CN" altLang="en-US">
              <a:ea typeface="宋体" panose="02010600030101010101" pitchFamily="2" charset="-122"/>
            </a:endParaRPr>
          </a:p>
        </p:txBody>
      </p:sp>
      <p:sp>
        <p:nvSpPr>
          <p:cNvPr id="18435" name="内容占位符 2"/>
          <p:cNvSpPr>
            <a:spLocks noGrp="1"/>
          </p:cNvSpPr>
          <p:nvPr>
            <p:ph idx="1"/>
          </p:nvPr>
        </p:nvSpPr>
        <p:spPr/>
        <p:txBody>
          <a:bodyPr/>
          <a:lstStyle/>
          <a:p>
            <a:r>
              <a:rPr lang="en-US" altLang="zh-CN" dirty="0">
                <a:ea typeface="宋体" panose="02010600030101010101" pitchFamily="2" charset="-122"/>
              </a:rPr>
              <a:t> Provide efficiency compared with Java</a:t>
            </a:r>
          </a:p>
          <a:p>
            <a:pPr lvl="1"/>
            <a:r>
              <a:rPr lang="en-US" altLang="zh-CN" dirty="0">
                <a:ea typeface="宋体" panose="02010600030101010101" pitchFamily="2" charset="-122"/>
              </a:rPr>
              <a:t>Widely used in developing video/image and graphics processing algorithms,  in which a large amount of computation is involved.</a:t>
            </a:r>
          </a:p>
          <a:p>
            <a:pPr lvl="1"/>
            <a:endParaRPr lang="en-US" altLang="zh-CN" dirty="0">
              <a:ea typeface="宋体" panose="02010600030101010101" pitchFamily="2" charset="-122"/>
            </a:endParaRPr>
          </a:p>
          <a:p>
            <a:r>
              <a:rPr lang="en-US" altLang="zh-CN" dirty="0">
                <a:ea typeface="宋体" panose="02010600030101010101" pitchFamily="2" charset="-122"/>
              </a:rPr>
              <a:t>Provide low-level access to memory</a:t>
            </a:r>
          </a:p>
          <a:p>
            <a:pPr lvl="1"/>
            <a:r>
              <a:rPr lang="en-US" altLang="zh-CN" dirty="0">
                <a:ea typeface="宋体" panose="02010600030101010101" pitchFamily="2" charset="-122"/>
              </a:rPr>
              <a:t>Widely used in the development for embedded systems such as industrial control systems, mobile phones and networking devices. </a:t>
            </a:r>
          </a:p>
          <a:p>
            <a:pPr lvl="1"/>
            <a:endParaRPr lang="en-US" altLang="zh-CN" dirty="0">
              <a:ea typeface="宋体" panose="02010600030101010101" pitchFamily="2" charset="-122"/>
            </a:endParaRPr>
          </a:p>
          <a:p>
            <a:r>
              <a:rPr lang="en-US" altLang="zh-CN" dirty="0">
                <a:ea typeface="宋体" panose="02010600030101010101" pitchFamily="2" charset="-122"/>
              </a:rPr>
              <a:t>Provide transparency (immigration)  across platforms (Unix, Windows and iOS)</a:t>
            </a:r>
          </a:p>
          <a:p>
            <a:endParaRPr lang="en-US" altLang="zh-CN" dirty="0">
              <a:ea typeface="宋体" panose="02010600030101010101" pitchFamily="2" charset="-122"/>
            </a:endParaRPr>
          </a:p>
          <a:p>
            <a:r>
              <a:rPr lang="en-US" altLang="zh-CN" dirty="0">
                <a:ea typeface="宋体" panose="02010600030101010101" pitchFamily="2" charset="-122"/>
                <a:hlinkClick r:id="rId3"/>
              </a:rPr>
              <a:t>https://www.toptal.com/c/after-all-these-years-the-world-is-still-powered-by-c-programming</a:t>
            </a:r>
            <a:endParaRPr lang="en-US" altLang="zh-CN" dirty="0">
              <a:ea typeface="宋体" panose="02010600030101010101" pitchFamily="2" charset="-122"/>
            </a:endParaRPr>
          </a:p>
          <a:p>
            <a:r>
              <a:rPr lang="en-US" altLang="zh-CN" dirty="0">
                <a:ea typeface="宋体" panose="02010600030101010101" pitchFamily="2" charset="-122"/>
                <a:hlinkClick r:id="rId4"/>
              </a:rPr>
              <a:t>https://zhuanlan.zhihu.com/p/50552507</a:t>
            </a:r>
            <a:endParaRPr lang="en-US" altLang="zh-CN" dirty="0">
              <a:ea typeface="宋体" panose="02010600030101010101" pitchFamily="2" charset="-122"/>
            </a:endParaRPr>
          </a:p>
          <a:p>
            <a:endParaRPr lang="en-US" altLang="zh-CN" dirty="0">
              <a:ea typeface="宋体" panose="02010600030101010101" pitchFamily="2" charset="-122"/>
            </a:endParaRPr>
          </a:p>
          <a:p>
            <a:endParaRPr lang="en-US" altLang="zh-CN" dirty="0">
              <a:ea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811627" y="1013110"/>
            <a:ext cx="6430967" cy="705016"/>
          </a:xfrm>
        </p:spPr>
        <p:txBody>
          <a:bodyPr>
            <a:normAutofit fontScale="90000"/>
          </a:bodyPr>
          <a:lstStyle/>
          <a:p>
            <a:pPr algn="l"/>
            <a:r>
              <a:rPr lang="zh-CN" altLang="en-US" sz="4125" dirty="0"/>
              <a:t>三连棋游戏</a:t>
            </a:r>
          </a:p>
        </p:txBody>
      </p:sp>
      <p:pic>
        <p:nvPicPr>
          <p:cNvPr id="6" name="图片 5"/>
          <p:cNvPicPr>
            <a:picLocks noChangeAspect="1"/>
          </p:cNvPicPr>
          <p:nvPr/>
        </p:nvPicPr>
        <p:blipFill>
          <a:blip r:embed="rId2"/>
          <a:stretch>
            <a:fillRect/>
          </a:stretch>
        </p:blipFill>
        <p:spPr>
          <a:xfrm>
            <a:off x="1704975" y="1929765"/>
            <a:ext cx="6099810" cy="4844415"/>
          </a:xfrm>
          <a:prstGeom prst="rect">
            <a:avLst/>
          </a:prstGeom>
        </p:spPr>
      </p:pic>
      <p:sp>
        <p:nvSpPr>
          <p:cNvPr id="3" name="文本框 2"/>
          <p:cNvSpPr txBox="1"/>
          <p:nvPr/>
        </p:nvSpPr>
        <p:spPr>
          <a:xfrm>
            <a:off x="2904089" y="4673933"/>
            <a:ext cx="3068226" cy="415498"/>
          </a:xfrm>
          <a:prstGeom prst="rect">
            <a:avLst/>
          </a:prstGeom>
          <a:noFill/>
        </p:spPr>
        <p:txBody>
          <a:bodyPr wrap="square" rtlCol="0">
            <a:spAutoFit/>
          </a:bodyPr>
          <a:lstStyle/>
          <a:p>
            <a:pPr defTabSz="685800" eaLnBrk="1" fontAlgn="auto" hangingPunct="1">
              <a:spcBef>
                <a:spcPts val="0"/>
              </a:spcBef>
              <a:spcAft>
                <a:spcPts val="0"/>
              </a:spcAft>
            </a:pPr>
            <a:r>
              <a:rPr kumimoji="1" lang="zh-CN" altLang="en-US" sz="2100" b="0" kern="0" dirty="0">
                <a:solidFill>
                  <a:sysClr val="windowText" lastClr="000000"/>
                </a:solidFill>
              </a:rPr>
              <a:t>基于控制台的简单版本</a:t>
            </a:r>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ustom Design">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宋体"/>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25400" cap="flat" cmpd="sng" algn="ctr">
          <a:solidFill>
            <a:srgbClr val="003366"/>
          </a:solidFill>
          <a:prstDash val="solid"/>
          <a:round/>
          <a:headEnd type="none" w="med" len="med"/>
          <a:tailEnd type="none" w="med" len="med"/>
        </a:ln>
      </a:spPr>
      <a:bodyPr vert="horz" wrap="none" lIns="91440" tIns="45720" rIns="91440" bIns="45720" numCol="1" rtlCol="0" anchor="ctr" anchorCtr="0" compatLnSpc="1">
        <a:spAutoFit/>
      </a:bodyPr>
      <a:lstStyle>
        <a:defPPr marL="0" marR="0" indent="0" algn="ctr" defTabSz="914400" rtl="0" eaLnBrk="1" fontAlgn="base" latinLnBrk="0" hangingPunct="1">
          <a:lnSpc>
            <a:spcPct val="125000"/>
          </a:lnSpc>
          <a:spcBef>
            <a:spcPct val="50000"/>
          </a:spcBef>
          <a:spcAft>
            <a:spcPct val="0"/>
          </a:spcAft>
          <a:buClrTx/>
          <a:buSzTx/>
          <a:buFontTx/>
          <a:buNone/>
          <a:defRPr sz="2000" dirty="0" smtClean="0">
            <a:latin typeface="楷体" pitchFamily="49" charset="-122"/>
            <a:ea typeface="楷体" pitchFamily="49" charset="-122"/>
          </a:defRPr>
        </a:defPPr>
      </a:lstStyle>
    </a:spDef>
    <a:lnDef>
      <a:spPr bwMode="auto">
        <a:noFill/>
        <a:ln w="25400" cap="flat" cmpd="sng" algn="ctr">
          <a:solidFill>
            <a:srgbClr val="003366"/>
          </a:solidFill>
          <a:prstDash val="solid"/>
          <a:round/>
          <a:headEnd type="none" w="med" len="med"/>
          <a:tailEnd type="arrow"/>
        </a:ln>
      </a:spPr>
      <a:bodyPr/>
      <a:lstStyle/>
    </a:lnDef>
    <a:txDef>
      <a:spPr>
        <a:noFill/>
      </a:spPr>
      <a:bodyPr wrap="square" rtlCol="0">
        <a:spAutoFit/>
      </a:bodyPr>
      <a:lstStyle>
        <a:defPPr>
          <a:defRPr dirty="0" smtClean="0">
            <a:latin typeface="楷体" pitchFamily="49" charset="-122"/>
            <a:ea typeface="楷体" pitchFamily="49" charset="-122"/>
          </a:defRPr>
        </a:defPPr>
      </a:lstStyle>
    </a:tx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视差">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1898</Words>
  <Application>Microsoft Office PowerPoint</Application>
  <PresentationFormat>全屏显示(4:3)</PresentationFormat>
  <Paragraphs>337</Paragraphs>
  <Slides>33</Slides>
  <Notes>19</Notes>
  <HiddenSlides>0</HiddenSlides>
  <MMClips>1</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33</vt:i4>
      </vt:variant>
    </vt:vector>
  </HeadingPairs>
  <TitlesOfParts>
    <vt:vector size="44" baseType="lpstr">
      <vt:lpstr>楷体</vt:lpstr>
      <vt:lpstr>楷体_GB2312</vt:lpstr>
      <vt:lpstr>宋体</vt:lpstr>
      <vt:lpstr>Arial</vt:lpstr>
      <vt:lpstr>Corbel</vt:lpstr>
      <vt:lpstr>Tahoma</vt:lpstr>
      <vt:lpstr>Times New Roman</vt:lpstr>
      <vt:lpstr>Verdana</vt:lpstr>
      <vt:lpstr>Wingdings</vt:lpstr>
      <vt:lpstr>Custom Design</vt:lpstr>
      <vt:lpstr>视差</vt:lpstr>
      <vt:lpstr>The C Programming Language</vt:lpstr>
      <vt:lpstr>About the course</vt:lpstr>
      <vt:lpstr>Textbook and references</vt:lpstr>
      <vt:lpstr>Rules</vt:lpstr>
      <vt:lpstr>Why programming</vt:lpstr>
      <vt:lpstr>PowerPoint 演示文稿</vt:lpstr>
      <vt:lpstr>PowerPoint 演示文稿</vt:lpstr>
      <vt:lpstr>Why C Programming?</vt:lpstr>
      <vt:lpstr>三连棋游戏</vt:lpstr>
      <vt:lpstr>三连棋游戏</vt:lpstr>
      <vt:lpstr>基于OpenGL的3D中国象棋</vt:lpstr>
      <vt:lpstr>PowerPoint 演示文稿</vt:lpstr>
      <vt:lpstr>Adding two numbers</vt:lpstr>
      <vt:lpstr>Program structure</vt:lpstr>
      <vt:lpstr>Main functions</vt:lpstr>
      <vt:lpstr>Developing cycle of C</vt:lpstr>
      <vt:lpstr>Using Integrated Development Interface (IDE)</vt:lpstr>
      <vt:lpstr>Workspace and projects in VC</vt:lpstr>
      <vt:lpstr>Create a workspace and project</vt:lpstr>
      <vt:lpstr>Create a workspace and project</vt:lpstr>
      <vt:lpstr>Create source files</vt:lpstr>
      <vt:lpstr>Type in programs</vt:lpstr>
      <vt:lpstr>Compile</vt:lpstr>
      <vt:lpstr>Link</vt:lpstr>
      <vt:lpstr>Execute</vt:lpstr>
      <vt:lpstr>Flow chart of developing C </vt:lpstr>
      <vt:lpstr>Bugs and Debugging</vt:lpstr>
      <vt:lpstr>Bugs and Debugging</vt:lpstr>
      <vt:lpstr>Bugs and Debugging</vt:lpstr>
      <vt:lpstr>Bugs and Debugging</vt:lpstr>
      <vt:lpstr>Exercise - 1</vt:lpstr>
      <vt:lpstr>Exercise - 2</vt:lpstr>
      <vt:lpstr>作业</vt:lpstr>
    </vt:vector>
  </TitlesOfParts>
  <Company>Oklahoma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Segmental Hidden Markov Models for  View-based Sport Video Analysis</dc:title>
  <dc:creator>Guoliang Fan</dc:creator>
  <cp:lastModifiedBy>武 洲印</cp:lastModifiedBy>
  <cp:revision>587</cp:revision>
  <dcterms:created xsi:type="dcterms:W3CDTF">2019-09-17T06:58:18Z</dcterms:created>
  <dcterms:modified xsi:type="dcterms:W3CDTF">2020-09-28T12:12:46Z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2052-1.4.0.1935</vt:lpwstr>
  </property>
</Properties>
</file>